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</p:sldMasterIdLst>
  <p:notesMasterIdLst>
    <p:notesMasterId r:id="rId15"/>
  </p:notesMasterIdLst>
  <p:sldIdLst>
    <p:sldId id="2147470500" r:id="rId4"/>
    <p:sldId id="2147470594" r:id="rId5"/>
    <p:sldId id="2147470602" r:id="rId6"/>
    <p:sldId id="2147470609" r:id="rId7"/>
    <p:sldId id="2147470610" r:id="rId8"/>
    <p:sldId id="2147470613" r:id="rId9"/>
    <p:sldId id="2147470611" r:id="rId10"/>
    <p:sldId id="2147470614" r:id="rId11"/>
    <p:sldId id="2147470608" r:id="rId12"/>
    <p:sldId id="2147470612" r:id="rId13"/>
    <p:sldId id="21474706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y of Meeting" id="{22E85879-4E14-4729-83DF-A1D3B78FF5B8}">
          <p14:sldIdLst>
            <p14:sldId id="2147470500"/>
            <p14:sldId id="2147470594"/>
            <p14:sldId id="2147470602"/>
            <p14:sldId id="2147470609"/>
            <p14:sldId id="2147470610"/>
            <p14:sldId id="2147470613"/>
            <p14:sldId id="2147470611"/>
            <p14:sldId id="2147470614"/>
            <p14:sldId id="2147470608"/>
            <p14:sldId id="2147470612"/>
            <p14:sldId id="21474706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866150-F8DC-9B14-4AAB-05E348D67932}" name="Amy Ednie" initials="AE" userId="24546a214da3bf3b" providerId="Windows Live"/>
  <p188:author id="{B20FF3BE-729D-29BC-83E8-5178645B3AA7}" name="Jennifer Gould" initials="JG" userId="S::jgould@g1therapeutics.com::6837c28c-3790-4fd8-ae25-fadd7fcd969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GOULD" initials="JG" lastIdx="6" clrIdx="0">
    <p:extLst>
      <p:ext uri="{19B8F6BF-5375-455C-9EA6-DF929625EA0E}">
        <p15:presenceInfo xmlns:p15="http://schemas.microsoft.com/office/powerpoint/2012/main" userId="JENNIFER GOU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496"/>
    <a:srgbClr val="47A1A3"/>
    <a:srgbClr val="2E9EA2"/>
    <a:srgbClr val="6FA5A5"/>
    <a:srgbClr val="267B7D"/>
    <a:srgbClr val="E64583"/>
    <a:srgbClr val="E54483"/>
    <a:srgbClr val="F5498B"/>
    <a:srgbClr val="B93768"/>
    <a:srgbClr val="F14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9648" autoAdjust="0"/>
  </p:normalViewPr>
  <p:slideViewPr>
    <p:cSldViewPr snapToGrid="0">
      <p:cViewPr varScale="1">
        <p:scale>
          <a:sx n="105" d="100"/>
          <a:sy n="105" d="100"/>
        </p:scale>
        <p:origin x="1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51B8F-2CE4-4057-8EC9-9A28905F10E4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72979-55F0-45FD-9C3C-2820B1833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6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72979-55F0-45FD-9C3C-2820B18334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4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C4E20-A028-4F09-BAAE-3A440AFB71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2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72979-55F0-45FD-9C3C-2820B18334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4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72979-55F0-45FD-9C3C-2820B18334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5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C4E20-A028-4F09-BAAE-3A440AFB71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87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C4E20-A028-4F09-BAAE-3A440AFB71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9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C4E20-A028-4F09-BAAE-3A440AFB71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96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C4E20-A028-4F09-BAAE-3A440AFB71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58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C4E20-A028-4F09-BAAE-3A440AFB71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782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C4E20-A028-4F09-BAAE-3A440AFB71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419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72979-55F0-45FD-9C3C-2820B18334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5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8F42-ADEE-4C57-99EB-AAC513501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C9C98-6BFC-452B-90A2-EFD67DE0C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7A39B-F905-4496-A3CF-541ED29C1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3424F-C032-4D4E-BC95-E6B72669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9D1A2-E91B-4510-BA19-4A5F0D63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D1C5-A09D-4D6E-81B3-D7D05334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3F205-B59C-462B-B96A-5D9247339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3F8BD-83A3-4A2E-AC4C-26D2E73D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A9F04-5A33-4927-8131-A23FAF9E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B317-FB2E-4E2B-A1BD-1862B8D4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5FCE20-2AE2-4249-8F60-A49F5A960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0"/>
            <a:ext cx="2113936" cy="951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09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2E2DB-F1C4-4896-929B-02057828E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38C15-106F-401A-A533-D2AA8155E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7038D-CD9B-46AB-BE7B-3D882D75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4DED0-8761-4F10-8CF8-4A217573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400EA-5F8E-4030-8D7C-BF54722B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1A5C82-C16C-497A-B056-1250C80B9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0"/>
            <a:ext cx="2113936" cy="951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94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68014CA-C33C-4006-A8FD-BC49EE6BEA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-10160" y="-8556"/>
            <a:ext cx="12202160" cy="68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57877-4D6C-7F48-976D-B584D0A365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1524000" cy="1148080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0725C6A-A1A8-9943-A5AE-E3EE020B8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648201"/>
            <a:ext cx="7848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3599" b="1">
                <a:solidFill>
                  <a:schemeClr val="accent2"/>
                </a:solidFill>
                <a:latin typeface="+mn-lt"/>
              </a:defRPr>
            </a:lvl1pPr>
            <a:lvl2pPr marL="457063" indent="0" algn="r">
              <a:buFontTx/>
              <a:buNone/>
              <a:defRPr>
                <a:solidFill>
                  <a:schemeClr val="tx2"/>
                </a:solidFill>
              </a:defRPr>
            </a:lvl2pPr>
            <a:lvl3pPr marL="914126" indent="0" algn="r">
              <a:buFontTx/>
              <a:buNone/>
              <a:defRPr>
                <a:solidFill>
                  <a:schemeClr val="tx2"/>
                </a:solidFill>
              </a:defRPr>
            </a:lvl3pPr>
            <a:lvl4pPr marL="1371189" indent="0" algn="r">
              <a:buFontTx/>
              <a:buNone/>
              <a:defRPr>
                <a:solidFill>
                  <a:schemeClr val="tx2"/>
                </a:solidFill>
              </a:defRPr>
            </a:lvl4pPr>
            <a:lvl5pPr marL="1828251" indent="0" algn="r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Conference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4701DD-D955-6146-BD83-18BCE9EF48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389880"/>
            <a:ext cx="7848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3199" b="0" i="1" baseline="30000">
                <a:solidFill>
                  <a:schemeClr val="tx2"/>
                </a:solidFill>
                <a:latin typeface="+mn-lt"/>
              </a:defRPr>
            </a:lvl1pPr>
            <a:lvl2pPr marL="457063" indent="0" algn="r">
              <a:buFontTx/>
              <a:buNone/>
              <a:defRPr>
                <a:solidFill>
                  <a:schemeClr val="tx2"/>
                </a:solidFill>
              </a:defRPr>
            </a:lvl2pPr>
            <a:lvl3pPr marL="914126" indent="0" algn="r">
              <a:buFontTx/>
              <a:buNone/>
              <a:defRPr>
                <a:solidFill>
                  <a:schemeClr val="tx2"/>
                </a:solidFill>
              </a:defRPr>
            </a:lvl3pPr>
            <a:lvl4pPr marL="1371189" indent="0" algn="r">
              <a:buFontTx/>
              <a:buNone/>
              <a:defRPr>
                <a:solidFill>
                  <a:schemeClr val="tx2"/>
                </a:solidFill>
              </a:defRPr>
            </a:lvl4pPr>
            <a:lvl5pPr marL="1828251" indent="0" algn="r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19473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6">
          <p15:clr>
            <a:srgbClr val="FBAE40"/>
          </p15:clr>
        </p15:guide>
        <p15:guide id="4" pos="7440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3A30E-C244-4534-8D68-4B329C60D2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371600"/>
            <a:ext cx="108966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799"/>
              </a:spcBef>
              <a:defRPr sz="1999">
                <a:latin typeface="+mn-lt"/>
              </a:defRPr>
            </a:lvl1pPr>
            <a:lvl2pPr marL="710987" indent="-253924">
              <a:lnSpc>
                <a:spcPct val="100000"/>
              </a:lnSpc>
              <a:spcBef>
                <a:spcPts val="1200"/>
              </a:spcBef>
              <a:buFont typeface="Calibri" panose="020F0502020204030204" pitchFamily="34" charset="0"/>
              <a:buChar char="–"/>
              <a:defRPr sz="1600">
                <a:latin typeface="+mn-lt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400">
                <a:latin typeface="+mn-lt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>
                <a:latin typeface="+mn-lt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59CE6D-BBFE-E942-A9F8-FD05DED03D95}"/>
              </a:ext>
            </a:extLst>
          </p:cNvPr>
          <p:cNvCxnSpPr>
            <a:cxnSpLocks/>
          </p:cNvCxnSpPr>
          <p:nvPr userDrawn="1"/>
        </p:nvCxnSpPr>
        <p:spPr>
          <a:xfrm>
            <a:off x="393192" y="237743"/>
            <a:ext cx="0" cy="987552"/>
          </a:xfrm>
          <a:prstGeom prst="line">
            <a:avLst/>
          </a:prstGeom>
          <a:ln w="635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D4B3BF0-9326-4B42-88BF-3C9E76E21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97179"/>
            <a:ext cx="10896597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51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E7C85A-991E-6F48-AD97-F138FB253BD6}"/>
              </a:ext>
            </a:extLst>
          </p:cNvPr>
          <p:cNvCxnSpPr>
            <a:cxnSpLocks/>
          </p:cNvCxnSpPr>
          <p:nvPr userDrawn="1"/>
        </p:nvCxnSpPr>
        <p:spPr>
          <a:xfrm>
            <a:off x="393192" y="237743"/>
            <a:ext cx="0" cy="987552"/>
          </a:xfrm>
          <a:prstGeom prst="line">
            <a:avLst/>
          </a:prstGeom>
          <a:ln w="635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6F14EFB-E527-EA4F-AF80-9F5159DEA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97179"/>
            <a:ext cx="1006437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7350A8D-CC1F-B943-9752-917EA2295353}"/>
              </a:ext>
            </a:extLst>
          </p:cNvPr>
          <p:cNvSpPr txBox="1">
            <a:spLocks/>
          </p:cNvSpPr>
          <p:nvPr userDrawn="1"/>
        </p:nvSpPr>
        <p:spPr>
          <a:xfrm>
            <a:off x="11506201" y="6477000"/>
            <a:ext cx="609600" cy="228600"/>
          </a:xfrm>
          <a:prstGeom prst="rect">
            <a:avLst/>
          </a:prstGeom>
        </p:spPr>
        <p:txBody>
          <a:bodyPr bIns="0" anchor="ctr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l">
              <a:defRPr/>
            </a:pPr>
            <a:fld id="{327D0A7A-EB33-494B-A88A-9CF43A0E8CC0}" type="slidenum">
              <a:rPr lang="en-US" sz="900" b="1" baseline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pPr algn="l">
                <a:defRPr/>
              </a:pPr>
              <a:t>‹#›</a:t>
            </a:fld>
            <a:endParaRPr lang="en-US" sz="900" b="1" baseline="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4526AA-A6DD-B14A-A370-BBD3904DC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88358" y="1073749"/>
            <a:ext cx="9514080" cy="55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06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E7C85A-991E-6F48-AD97-F138FB253BD6}"/>
              </a:ext>
            </a:extLst>
          </p:cNvPr>
          <p:cNvCxnSpPr>
            <a:cxnSpLocks/>
          </p:cNvCxnSpPr>
          <p:nvPr userDrawn="1"/>
        </p:nvCxnSpPr>
        <p:spPr>
          <a:xfrm>
            <a:off x="393192" y="237743"/>
            <a:ext cx="0" cy="987552"/>
          </a:xfrm>
          <a:prstGeom prst="line">
            <a:avLst/>
          </a:prstGeom>
          <a:ln w="635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6F14EFB-E527-EA4F-AF80-9F5159DEA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97179"/>
            <a:ext cx="1006437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531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1">
            <a:extLst>
              <a:ext uri="{FF2B5EF4-FFF2-40B4-BE49-F238E27FC236}">
                <a16:creationId xmlns:a16="http://schemas.microsoft.com/office/drawing/2014/main" id="{866D5C97-F79D-4AEA-81DC-ECAF98ED2A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5450" y="-1"/>
            <a:ext cx="12207450" cy="6873851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3E7A5BA-B555-4614-A569-27D43D67F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5278120"/>
            <a:ext cx="9398000" cy="7416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999" b="0" i="1">
                <a:solidFill>
                  <a:schemeClr val="accent1"/>
                </a:solidFill>
                <a:latin typeface="+mn-lt"/>
              </a:defRPr>
            </a:lvl1pPr>
            <a:lvl2pPr marL="457063" indent="0" algn="r">
              <a:buFontTx/>
              <a:buNone/>
              <a:defRPr>
                <a:solidFill>
                  <a:schemeClr val="tx2"/>
                </a:solidFill>
              </a:defRPr>
            </a:lvl2pPr>
            <a:lvl3pPr marL="914126" indent="0" algn="r">
              <a:buFontTx/>
              <a:buNone/>
              <a:defRPr>
                <a:solidFill>
                  <a:schemeClr val="tx2"/>
                </a:solidFill>
              </a:defRPr>
            </a:lvl3pPr>
            <a:lvl4pPr marL="1371189" indent="0" algn="r">
              <a:buFontTx/>
              <a:buNone/>
              <a:defRPr>
                <a:solidFill>
                  <a:schemeClr val="tx2"/>
                </a:solidFill>
              </a:defRPr>
            </a:lvl4pPr>
            <a:lvl5pPr marL="1828251" indent="0" algn="r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7DB9C3B-072A-E047-9E74-DB7121761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648201"/>
            <a:ext cx="7848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3599" b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063" indent="0" algn="r">
              <a:buFontTx/>
              <a:buNone/>
              <a:defRPr>
                <a:solidFill>
                  <a:schemeClr val="tx2"/>
                </a:solidFill>
              </a:defRPr>
            </a:lvl2pPr>
            <a:lvl3pPr marL="914126" indent="0" algn="r">
              <a:buFontTx/>
              <a:buNone/>
              <a:defRPr>
                <a:solidFill>
                  <a:schemeClr val="tx2"/>
                </a:solidFill>
              </a:defRPr>
            </a:lvl3pPr>
            <a:lvl4pPr marL="1371189" indent="0" algn="r">
              <a:buFontTx/>
              <a:buNone/>
              <a:defRPr>
                <a:solidFill>
                  <a:schemeClr val="tx2"/>
                </a:solidFill>
              </a:defRPr>
            </a:lvl4pPr>
            <a:lvl5pPr marL="1828251" indent="0" algn="r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Conference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FB402F-F92A-594E-B4ED-E59369382139}"/>
              </a:ext>
            </a:extLst>
          </p:cNvPr>
          <p:cNvCxnSpPr/>
          <p:nvPr userDrawn="1"/>
        </p:nvCxnSpPr>
        <p:spPr>
          <a:xfrm>
            <a:off x="583018" y="4781108"/>
            <a:ext cx="0" cy="838200"/>
          </a:xfrm>
          <a:prstGeom prst="line">
            <a:avLst/>
          </a:prstGeom>
          <a:ln w="635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E97634-05C0-784E-B755-371998722ACE}"/>
              </a:ext>
            </a:extLst>
          </p:cNvPr>
          <p:cNvSpPr txBox="1"/>
          <p:nvPr userDrawn="1"/>
        </p:nvSpPr>
        <p:spPr>
          <a:xfrm>
            <a:off x="9296400" y="240268"/>
            <a:ext cx="25146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+mn-lt"/>
              </a:rPr>
              <a:t>NASDAQ: GTHX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F4BF44-2AD0-0C4D-838C-3730ED3EB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0" y="5696202"/>
            <a:ext cx="103566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4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1">
            <a:extLst>
              <a:ext uri="{FF2B5EF4-FFF2-40B4-BE49-F238E27FC236}">
                <a16:creationId xmlns:a16="http://schemas.microsoft.com/office/drawing/2014/main" id="{866D5C97-F79D-4AEA-81DC-ECAF98ED2A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5450" y="-1"/>
            <a:ext cx="12207450" cy="687385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3E7A5BA-B555-4614-A569-27D43D67F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5278120"/>
            <a:ext cx="9398000" cy="7416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999" b="0" i="1">
                <a:solidFill>
                  <a:schemeClr val="accent1"/>
                </a:solidFill>
                <a:latin typeface="+mn-lt"/>
              </a:defRPr>
            </a:lvl1pPr>
            <a:lvl2pPr marL="457063" indent="0" algn="r">
              <a:buFontTx/>
              <a:buNone/>
              <a:defRPr>
                <a:solidFill>
                  <a:schemeClr val="tx2"/>
                </a:solidFill>
              </a:defRPr>
            </a:lvl2pPr>
            <a:lvl3pPr marL="914126" indent="0" algn="r">
              <a:buFontTx/>
              <a:buNone/>
              <a:defRPr>
                <a:solidFill>
                  <a:schemeClr val="tx2"/>
                </a:solidFill>
              </a:defRPr>
            </a:lvl3pPr>
            <a:lvl4pPr marL="1371189" indent="0" algn="r">
              <a:buFontTx/>
              <a:buNone/>
              <a:defRPr>
                <a:solidFill>
                  <a:schemeClr val="tx2"/>
                </a:solidFill>
              </a:defRPr>
            </a:lvl4pPr>
            <a:lvl5pPr marL="1828251" indent="0" algn="r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7DB9C3B-072A-E047-9E74-DB7121761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648201"/>
            <a:ext cx="7848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3599" b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063" indent="0" algn="r">
              <a:buFontTx/>
              <a:buNone/>
              <a:defRPr>
                <a:solidFill>
                  <a:schemeClr val="tx2"/>
                </a:solidFill>
              </a:defRPr>
            </a:lvl2pPr>
            <a:lvl3pPr marL="914126" indent="0" algn="r">
              <a:buFontTx/>
              <a:buNone/>
              <a:defRPr>
                <a:solidFill>
                  <a:schemeClr val="tx2"/>
                </a:solidFill>
              </a:defRPr>
            </a:lvl3pPr>
            <a:lvl4pPr marL="1371189" indent="0" algn="r">
              <a:buFontTx/>
              <a:buNone/>
              <a:defRPr>
                <a:solidFill>
                  <a:schemeClr val="tx2"/>
                </a:solidFill>
              </a:defRPr>
            </a:lvl4pPr>
            <a:lvl5pPr marL="1828251" indent="0" algn="r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Conference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FB402F-F92A-594E-B4ED-E59369382139}"/>
              </a:ext>
            </a:extLst>
          </p:cNvPr>
          <p:cNvCxnSpPr/>
          <p:nvPr userDrawn="1"/>
        </p:nvCxnSpPr>
        <p:spPr>
          <a:xfrm>
            <a:off x="583018" y="4781108"/>
            <a:ext cx="0" cy="838200"/>
          </a:xfrm>
          <a:prstGeom prst="line">
            <a:avLst/>
          </a:prstGeom>
          <a:ln w="635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E97634-05C0-784E-B755-371998722ACE}"/>
              </a:ext>
            </a:extLst>
          </p:cNvPr>
          <p:cNvSpPr txBox="1"/>
          <p:nvPr userDrawn="1"/>
        </p:nvSpPr>
        <p:spPr>
          <a:xfrm>
            <a:off x="9296400" y="240268"/>
            <a:ext cx="25146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+mn-lt"/>
              </a:rPr>
              <a:t>NASDAQ: GTHX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0394C3-D62D-D84C-B43D-D27894D340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0" y="5696202"/>
            <a:ext cx="103566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24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1">
            <a:extLst>
              <a:ext uri="{FF2B5EF4-FFF2-40B4-BE49-F238E27FC236}">
                <a16:creationId xmlns:a16="http://schemas.microsoft.com/office/drawing/2014/main" id="{866D5C97-F79D-4AEA-81DC-ECAF98ED2A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5449" y="-1"/>
            <a:ext cx="12207448" cy="687385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3E7A5BA-B555-4614-A569-27D43D67F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5278120"/>
            <a:ext cx="9398000" cy="7416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999" b="0" i="1">
                <a:solidFill>
                  <a:schemeClr val="accent1"/>
                </a:solidFill>
                <a:latin typeface="+mn-lt"/>
              </a:defRPr>
            </a:lvl1pPr>
            <a:lvl2pPr marL="457063" indent="0" algn="r">
              <a:buFontTx/>
              <a:buNone/>
              <a:defRPr>
                <a:solidFill>
                  <a:schemeClr val="tx2"/>
                </a:solidFill>
              </a:defRPr>
            </a:lvl2pPr>
            <a:lvl3pPr marL="914126" indent="0" algn="r">
              <a:buFontTx/>
              <a:buNone/>
              <a:defRPr>
                <a:solidFill>
                  <a:schemeClr val="tx2"/>
                </a:solidFill>
              </a:defRPr>
            </a:lvl3pPr>
            <a:lvl4pPr marL="1371189" indent="0" algn="r">
              <a:buFontTx/>
              <a:buNone/>
              <a:defRPr>
                <a:solidFill>
                  <a:schemeClr val="tx2"/>
                </a:solidFill>
              </a:defRPr>
            </a:lvl4pPr>
            <a:lvl5pPr marL="1828251" indent="0" algn="r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7DB9C3B-072A-E047-9E74-DB7121761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648201"/>
            <a:ext cx="7848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3599" b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063" indent="0" algn="r">
              <a:buFontTx/>
              <a:buNone/>
              <a:defRPr>
                <a:solidFill>
                  <a:schemeClr val="tx2"/>
                </a:solidFill>
              </a:defRPr>
            </a:lvl2pPr>
            <a:lvl3pPr marL="914126" indent="0" algn="r">
              <a:buFontTx/>
              <a:buNone/>
              <a:defRPr>
                <a:solidFill>
                  <a:schemeClr val="tx2"/>
                </a:solidFill>
              </a:defRPr>
            </a:lvl3pPr>
            <a:lvl4pPr marL="1371189" indent="0" algn="r">
              <a:buFontTx/>
              <a:buNone/>
              <a:defRPr>
                <a:solidFill>
                  <a:schemeClr val="tx2"/>
                </a:solidFill>
              </a:defRPr>
            </a:lvl4pPr>
            <a:lvl5pPr marL="1828251" indent="0" algn="r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Conference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FB402F-F92A-594E-B4ED-E59369382139}"/>
              </a:ext>
            </a:extLst>
          </p:cNvPr>
          <p:cNvCxnSpPr/>
          <p:nvPr userDrawn="1"/>
        </p:nvCxnSpPr>
        <p:spPr>
          <a:xfrm>
            <a:off x="583018" y="4781108"/>
            <a:ext cx="0" cy="838200"/>
          </a:xfrm>
          <a:prstGeom prst="line">
            <a:avLst/>
          </a:prstGeom>
          <a:ln w="635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E97634-05C0-784E-B755-371998722ACE}"/>
              </a:ext>
            </a:extLst>
          </p:cNvPr>
          <p:cNvSpPr txBox="1"/>
          <p:nvPr userDrawn="1"/>
        </p:nvSpPr>
        <p:spPr>
          <a:xfrm>
            <a:off x="9296400" y="240268"/>
            <a:ext cx="25146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+mn-lt"/>
              </a:rPr>
              <a:t>NASDAQ: GTHX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CE03FD-0108-8D45-80DB-5868CAB69E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0" y="5696202"/>
            <a:ext cx="103566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3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6EE9DD-A2C8-3C4D-BA99-ABE1FE7CA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64" y="3048"/>
            <a:ext cx="12168473" cy="6851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9E8A1-7C28-E142-9712-95528C938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96204"/>
            <a:ext cx="1091751" cy="8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1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203C-2112-4B35-A6E4-8732DCA3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85D61-C563-465E-B762-F4E979835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ACBDF-5CE5-4A6C-A1C6-1516DA86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73C2-FB48-4D9D-A756-A24626BF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18D5D-2445-4618-A539-5D5EC976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72875-098F-16CC-9EF2-2DF957EF61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44" y="-70656"/>
            <a:ext cx="2293856" cy="10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3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6EE9DD-A2C8-3C4D-BA99-ABE1FE7CA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64" y="3048"/>
            <a:ext cx="12168473" cy="6851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C3234-B92D-0B46-94E8-066AF995B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96204"/>
            <a:ext cx="1091751" cy="8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9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9996773-B44C-4654-BB92-EA8194001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006437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3F5197-BDA5-4780-B1AE-7204A4F94E9E}"/>
              </a:ext>
            </a:extLst>
          </p:cNvPr>
          <p:cNvCxnSpPr>
            <a:cxnSpLocks/>
          </p:cNvCxnSpPr>
          <p:nvPr userDrawn="1"/>
        </p:nvCxnSpPr>
        <p:spPr>
          <a:xfrm>
            <a:off x="486384" y="1097280"/>
            <a:ext cx="11353800" cy="0"/>
          </a:xfrm>
          <a:prstGeom prst="line">
            <a:avLst/>
          </a:prstGeom>
          <a:ln w="9525">
            <a:solidFill>
              <a:srgbClr val="2E32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07089DF-C34A-4130-A101-5F5C88808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530" y="193450"/>
            <a:ext cx="111265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1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537" y="229715"/>
            <a:ext cx="11473674" cy="770654"/>
          </a:xfrm>
        </p:spPr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37" y="1395652"/>
            <a:ext cx="5461162" cy="4037379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227793-4D3E-4782-8AAB-F6C5088D5C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049" y="1395652"/>
            <a:ext cx="5461162" cy="4037379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831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39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96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s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E7C85A-991E-6F48-AD97-F138FB253BD6}"/>
              </a:ext>
            </a:extLst>
          </p:cNvPr>
          <p:cNvCxnSpPr>
            <a:cxnSpLocks/>
          </p:cNvCxnSpPr>
          <p:nvPr userDrawn="1"/>
        </p:nvCxnSpPr>
        <p:spPr>
          <a:xfrm>
            <a:off x="393192" y="237743"/>
            <a:ext cx="0" cy="987552"/>
          </a:xfrm>
          <a:prstGeom prst="line">
            <a:avLst/>
          </a:prstGeom>
          <a:ln w="635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6F14EFB-E527-EA4F-AF80-9F5159DEA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97179"/>
            <a:ext cx="1006437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399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l" defTabSz="45692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AA0A651-EA29-B745-BDF0-65725823B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7800" y="6356352"/>
            <a:ext cx="9829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73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a_Title slide_fix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3B3C4C-7331-3542-A5BB-4FE9C7EF5090}"/>
              </a:ext>
            </a:extLst>
          </p:cNvPr>
          <p:cNvSpPr/>
          <p:nvPr/>
        </p:nvSpPr>
        <p:spPr>
          <a:xfrm>
            <a:off x="0" y="0"/>
            <a:ext cx="12192000" cy="6309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6269C-5C92-5043-A448-CB3684CD5AF9}"/>
              </a:ext>
            </a:extLst>
          </p:cNvPr>
          <p:cNvSpPr/>
          <p:nvPr/>
        </p:nvSpPr>
        <p:spPr>
          <a:xfrm>
            <a:off x="10200456" y="6319197"/>
            <a:ext cx="1985656" cy="5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pic>
        <p:nvPicPr>
          <p:cNvPr id="12" name="shpLogoPicDark">
            <a:extLst>
              <a:ext uri="{FF2B5EF4-FFF2-40B4-BE49-F238E27FC236}">
                <a16:creationId xmlns:a16="http://schemas.microsoft.com/office/drawing/2014/main" id="{D9FAA32F-F930-1740-9AFD-DA61C290A65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6237312"/>
            <a:ext cx="979170" cy="655320"/>
          </a:xfrm>
          <a:prstGeom prst="rect">
            <a:avLst/>
          </a:prstGeom>
        </p:spPr>
      </p:pic>
      <p:grpSp>
        <p:nvGrpSpPr>
          <p:cNvPr id="94270" name="shpGridNormal" hidden="1"/>
          <p:cNvGrpSpPr>
            <a:grpSpLocks/>
          </p:cNvGrpSpPr>
          <p:nvPr/>
        </p:nvGrpSpPr>
        <p:grpSpPr bwMode="auto">
          <a:xfrm>
            <a:off x="529494" y="514350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  <p:sp>
          <p:nvSpPr>
            <p:cNvPr id="94268" name="shpGridMain" hidden="1"/>
            <p:cNvSpPr>
              <a:spLocks noChangeArrowheads="1"/>
            </p:cNvSpPr>
            <p:nvPr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</p:grp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2852928" y="3364992"/>
            <a:ext cx="8952779" cy="1008062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fr-CH" noProof="0"/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2852928" y="4507991"/>
            <a:ext cx="8952779" cy="1828800"/>
          </a:xfrm>
        </p:spPr>
        <p:txBody>
          <a:bodyPr/>
          <a:lstStyle>
            <a:lvl1pPr marL="0" indent="0">
              <a:buFontTx/>
              <a:buNone/>
              <a:defRPr sz="2400" b="0" i="1">
                <a:solidFill>
                  <a:schemeClr val="bg1"/>
                </a:solidFill>
                <a:latin typeface="Minion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fr-CH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0175E-1EBA-FE4F-B785-75CD3B0E3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228600"/>
            <a:ext cx="3675463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5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b_Title slide_fix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8ADF1-E585-644D-B24C-C506B111A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421"/>
            <a:ext cx="12192000" cy="4533925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643BCA97-63A9-6B4F-A8E9-9B99CBFDFE31}"/>
              </a:ext>
            </a:extLst>
          </p:cNvPr>
          <p:cNvSpPr/>
          <p:nvPr/>
        </p:nvSpPr>
        <p:spPr>
          <a:xfrm>
            <a:off x="0" y="1758422"/>
            <a:ext cx="12186112" cy="453392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6269C-5C92-5043-A448-CB3684CD5AF9}"/>
              </a:ext>
            </a:extLst>
          </p:cNvPr>
          <p:cNvSpPr/>
          <p:nvPr/>
        </p:nvSpPr>
        <p:spPr>
          <a:xfrm>
            <a:off x="10200456" y="6319197"/>
            <a:ext cx="1985656" cy="5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pic>
        <p:nvPicPr>
          <p:cNvPr id="12" name="shpLogoPicDark">
            <a:extLst>
              <a:ext uri="{FF2B5EF4-FFF2-40B4-BE49-F238E27FC236}">
                <a16:creationId xmlns:a16="http://schemas.microsoft.com/office/drawing/2014/main" id="{D9FAA32F-F930-1740-9AFD-DA61C290A65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6237312"/>
            <a:ext cx="979170" cy="655320"/>
          </a:xfrm>
          <a:prstGeom prst="rect">
            <a:avLst/>
          </a:prstGeom>
        </p:spPr>
      </p:pic>
      <p:grpSp>
        <p:nvGrpSpPr>
          <p:cNvPr id="94270" name="shpGridNormal" hidden="1"/>
          <p:cNvGrpSpPr>
            <a:grpSpLocks/>
          </p:cNvGrpSpPr>
          <p:nvPr/>
        </p:nvGrpSpPr>
        <p:grpSpPr bwMode="auto">
          <a:xfrm>
            <a:off x="529494" y="514350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  <p:sp>
          <p:nvSpPr>
            <p:cNvPr id="94268" name="shpGridMain" hidden="1"/>
            <p:cNvSpPr>
              <a:spLocks noChangeArrowheads="1"/>
            </p:cNvSpPr>
            <p:nvPr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</p:grp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525216" y="2574032"/>
            <a:ext cx="8968468" cy="1008062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fr-CH" noProof="0"/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525216" y="3717031"/>
            <a:ext cx="8952779" cy="1828800"/>
          </a:xfrm>
        </p:spPr>
        <p:txBody>
          <a:bodyPr/>
          <a:lstStyle>
            <a:lvl1pPr marL="0" indent="0">
              <a:buFontTx/>
              <a:buNone/>
              <a:defRPr sz="2400" b="0" i="1">
                <a:solidFill>
                  <a:schemeClr val="bg1"/>
                </a:solidFill>
                <a:latin typeface="Minion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fr-CH" noProof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A37848-D8EC-3A43-8FA3-0064CFEA4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228600"/>
            <a:ext cx="3675464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60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c_Title slide_vari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39E0-7450-5946-A220-181231BE17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58949"/>
            <a:ext cx="12186112" cy="453339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6269C-5C92-5043-A448-CB3684CD5AF9}"/>
              </a:ext>
            </a:extLst>
          </p:cNvPr>
          <p:cNvSpPr/>
          <p:nvPr/>
        </p:nvSpPr>
        <p:spPr>
          <a:xfrm>
            <a:off x="10200456" y="6319197"/>
            <a:ext cx="1985656" cy="5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pic>
        <p:nvPicPr>
          <p:cNvPr id="12" name="shpLogoPicDark">
            <a:extLst>
              <a:ext uri="{FF2B5EF4-FFF2-40B4-BE49-F238E27FC236}">
                <a16:creationId xmlns:a16="http://schemas.microsoft.com/office/drawing/2014/main" id="{D9FAA32F-F930-1740-9AFD-DA61C290A65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6237312"/>
            <a:ext cx="979170" cy="655320"/>
          </a:xfrm>
          <a:prstGeom prst="rect">
            <a:avLst/>
          </a:prstGeom>
        </p:spPr>
      </p:pic>
      <p:grpSp>
        <p:nvGrpSpPr>
          <p:cNvPr id="94270" name="shpGridNormal" hidden="1"/>
          <p:cNvGrpSpPr>
            <a:grpSpLocks/>
          </p:cNvGrpSpPr>
          <p:nvPr/>
        </p:nvGrpSpPr>
        <p:grpSpPr bwMode="auto">
          <a:xfrm>
            <a:off x="529494" y="514350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  <p:sp>
          <p:nvSpPr>
            <p:cNvPr id="94268" name="shpGridMain" hidden="1"/>
            <p:cNvSpPr>
              <a:spLocks noChangeArrowheads="1"/>
            </p:cNvSpPr>
            <p:nvPr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</p:grp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525216" y="2574032"/>
            <a:ext cx="8968468" cy="1008062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fr-CH" noProof="0"/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525216" y="3717032"/>
            <a:ext cx="8952779" cy="1828800"/>
          </a:xfrm>
        </p:spPr>
        <p:txBody>
          <a:bodyPr/>
          <a:lstStyle>
            <a:lvl1pPr marL="0" indent="0">
              <a:buFontTx/>
              <a:buNone/>
              <a:defRPr sz="2400" b="0" i="1">
                <a:solidFill>
                  <a:schemeClr val="tx1"/>
                </a:solidFill>
                <a:latin typeface="Minion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fr-CH" noProof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A37848-D8EC-3A43-8FA3-0064CFEA4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228600"/>
            <a:ext cx="3675464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76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265176"/>
            <a:ext cx="10030968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– one column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94" y="1773936"/>
            <a:ext cx="10030968" cy="447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50E23891-3C96-B44A-9AC1-B5D39B660E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492" y="1088792"/>
            <a:ext cx="10030557" cy="468000"/>
          </a:xfrm>
        </p:spPr>
        <p:txBody>
          <a:bodyPr/>
          <a:lstStyle>
            <a:lvl1pPr marL="0" indent="0">
              <a:buNone/>
              <a:defRPr lang="nl-NL" sz="2000" b="0" i="1" kern="1200" dirty="0">
                <a:solidFill>
                  <a:srgbClr val="000000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68987-96A9-B584-75F6-CC40F9441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44" y="-70656"/>
            <a:ext cx="2293856" cy="10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47AE-64F8-4524-B135-94BABFCB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B7120-D0E2-4270-99C1-3A67FC65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99726-136B-4D57-82F8-3D8C8A42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5F2FB-A5F3-4A0F-A477-D84E898C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8A695-C524-4152-B00E-3AB1AB25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6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265176"/>
            <a:ext cx="10030968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– two columns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76120" y="6428232"/>
            <a:ext cx="3384342" cy="3017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545B92-9666-4195-B6E1-FD81DD2D83C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B28B2DF-6119-E54F-80F9-E35069D10B4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352" y="1773238"/>
            <a:ext cx="5408994" cy="44719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43E14D80-EA76-3042-94DB-A26DEAF2A2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7726" y="1773239"/>
            <a:ext cx="5408994" cy="4471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F39D8E84-8404-FF43-B252-2B17B0DF2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352" y="1088792"/>
            <a:ext cx="10030557" cy="468000"/>
          </a:xfrm>
        </p:spPr>
        <p:txBody>
          <a:bodyPr/>
          <a:lstStyle>
            <a:lvl1pPr marL="0" indent="0">
              <a:buNone/>
              <a:defRPr lang="nl-NL" sz="2000" b="0" i="1" kern="1200" dirty="0">
                <a:solidFill>
                  <a:srgbClr val="000000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441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EDB0F3-CB73-9D47-B715-05C3CAD580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64099"/>
            <a:ext cx="12186111" cy="453542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94270" name="shpGridNormal" hidden="1"/>
          <p:cNvGrpSpPr>
            <a:grpSpLocks/>
          </p:cNvGrpSpPr>
          <p:nvPr/>
        </p:nvGrpSpPr>
        <p:grpSpPr bwMode="auto">
          <a:xfrm>
            <a:off x="529494" y="514350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  <p:sp>
          <p:nvSpPr>
            <p:cNvPr id="94268" name="shpGridMain" hidden="1"/>
            <p:cNvSpPr>
              <a:spLocks noChangeArrowheads="1"/>
            </p:cNvSpPr>
            <p:nvPr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</p:grpSp>
      <p:sp>
        <p:nvSpPr>
          <p:cNvPr id="94231" name="shpPlaceholderMain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647689" y="1764100"/>
            <a:ext cx="4488872" cy="4535424"/>
          </a:xfrm>
        </p:spPr>
        <p:txBody>
          <a:bodyPr/>
          <a:lstStyle>
            <a:lvl1pPr marL="0" indent="0">
              <a:buFontTx/>
              <a:buNone/>
              <a:defRPr sz="3300" b="1" i="1">
                <a:solidFill>
                  <a:schemeClr val="bg1"/>
                </a:solidFill>
                <a:latin typeface="Minion" pitchFamily="2" charset="0"/>
              </a:defRPr>
            </a:lvl1pPr>
          </a:lstStyle>
          <a:p>
            <a:pPr lvl="0"/>
            <a:r>
              <a:rPr lang="fr-CH" noProof="0"/>
              <a:t>Click to </a:t>
            </a:r>
            <a:r>
              <a:rPr lang="fr-CH" noProof="0" err="1"/>
              <a:t>edit</a:t>
            </a:r>
            <a:r>
              <a:rPr lang="fr-CH" noProof="0"/>
              <a:t>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ABB145-1ED8-654A-8813-DBC244339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52" y="265176"/>
            <a:ext cx="10030968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with background image</a:t>
            </a:r>
            <a:endParaRPr lang="pl-PL"/>
          </a:p>
        </p:txBody>
      </p:sp>
      <p:sp>
        <p:nvSpPr>
          <p:cNvPr id="16" name="Tijdelijke aanduiding voor tekst 12">
            <a:extLst>
              <a:ext uri="{FF2B5EF4-FFF2-40B4-BE49-F238E27FC236}">
                <a16:creationId xmlns:a16="http://schemas.microsoft.com/office/drawing/2014/main" id="{94F198B6-9BCA-3340-BA32-9AA7FFB7FB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492" y="1088792"/>
            <a:ext cx="10030557" cy="468000"/>
          </a:xfrm>
        </p:spPr>
        <p:txBody>
          <a:bodyPr/>
          <a:lstStyle>
            <a:lvl1pPr marL="0" indent="0">
              <a:buNone/>
              <a:defRPr lang="nl-NL" sz="2000" b="0" i="1" kern="1200" dirty="0">
                <a:solidFill>
                  <a:srgbClr val="000000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pic>
        <p:nvPicPr>
          <p:cNvPr id="17" name="shpLogoPicDark">
            <a:extLst>
              <a:ext uri="{FF2B5EF4-FFF2-40B4-BE49-F238E27FC236}">
                <a16:creationId xmlns:a16="http://schemas.microsoft.com/office/drawing/2014/main" id="{1D071734-CFD2-8448-A2F9-3F6E10FB83E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3B3CDC-AE75-844E-A9FA-C02B23E2E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6400800"/>
            <a:ext cx="101392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16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x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265176"/>
            <a:ext cx="10030968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– one picture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736" y="1773936"/>
            <a:ext cx="6958584" cy="45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76120" y="6428232"/>
            <a:ext cx="3384342" cy="3017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C32AB4-61FB-4062-9E20-33DD6EC6477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82B6CD-3E5F-4B41-9D63-969CE68FC1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773936"/>
            <a:ext cx="3099816" cy="453542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E003A479-B363-3041-9B02-A1E64C5A5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492" y="1088792"/>
            <a:ext cx="10030557" cy="468000"/>
          </a:xfrm>
        </p:spPr>
        <p:txBody>
          <a:bodyPr/>
          <a:lstStyle>
            <a:lvl1pPr marL="0" indent="0">
              <a:buNone/>
              <a:defRPr lang="nl-NL" sz="2000" b="0" i="1" kern="1200" dirty="0">
                <a:solidFill>
                  <a:srgbClr val="000000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229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493" y="265176"/>
            <a:ext cx="10019246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– two pictures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736" y="1773936"/>
            <a:ext cx="6958584" cy="219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76120" y="6428232"/>
            <a:ext cx="3384342" cy="3017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C32AB4-61FB-4062-9E20-33DD6EC6477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82B6CD-3E5F-4B41-9D63-969CE68FC1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773936"/>
            <a:ext cx="3099816" cy="219456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3A8C3-AB2F-384D-86EA-E51B275B37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2736" y="4069080"/>
            <a:ext cx="6958584" cy="219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D8A7687-4B38-1040-85D0-F19A973B3B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4069080"/>
            <a:ext cx="3099816" cy="219456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A869A0E8-0A4C-064B-A0EC-F317BB8C8D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492" y="1088792"/>
            <a:ext cx="10030557" cy="468000"/>
          </a:xfrm>
        </p:spPr>
        <p:txBody>
          <a:bodyPr/>
          <a:lstStyle>
            <a:lvl1pPr marL="0" indent="0">
              <a:buNone/>
              <a:defRPr lang="nl-NL" sz="2000" b="0" i="1" kern="1200" dirty="0">
                <a:solidFill>
                  <a:srgbClr val="000000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235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x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71" y="265176"/>
            <a:ext cx="10030968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– three pictures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736" y="1773936"/>
            <a:ext cx="6958584" cy="142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76120" y="6428232"/>
            <a:ext cx="3384342" cy="3017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C32AB4-61FB-4062-9E20-33DD6EC6477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82B6CD-3E5F-4B41-9D63-969CE68FC1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773936"/>
            <a:ext cx="3099816" cy="1426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3A8C3-AB2F-384D-86EA-E51B275B37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2736" y="3328416"/>
            <a:ext cx="6958584" cy="142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D8A7687-4B38-1040-85D0-F19A973B3B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328416"/>
            <a:ext cx="3099816" cy="1426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AF92FB-2E3B-3B45-9618-57077085A1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602736" y="4892040"/>
            <a:ext cx="6958584" cy="142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EDE204-35E0-EE4C-A31B-A4AAE221FA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4892040"/>
            <a:ext cx="3099816" cy="1426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1664A985-74AA-6244-B9AB-9ED7BD9454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92" y="1088792"/>
            <a:ext cx="10030557" cy="468000"/>
          </a:xfrm>
        </p:spPr>
        <p:txBody>
          <a:bodyPr/>
          <a:lstStyle>
            <a:lvl1pPr marL="0" indent="0">
              <a:buNone/>
              <a:defRPr lang="nl-NL" sz="2000" b="0" i="1" kern="1200" dirty="0">
                <a:solidFill>
                  <a:srgbClr val="000000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813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71" y="265176"/>
            <a:ext cx="10030968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– images and columns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76120" y="6428232"/>
            <a:ext cx="3384342" cy="3017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C32AB4-61FB-4062-9E20-33DD6EC6477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82B6CD-3E5F-4B41-9D63-969CE68FC1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0352" y="1773936"/>
            <a:ext cx="2560320" cy="220370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1664A985-74AA-6244-B9AB-9ED7BD9454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92" y="1088792"/>
            <a:ext cx="10030557" cy="468000"/>
          </a:xfrm>
        </p:spPr>
        <p:txBody>
          <a:bodyPr/>
          <a:lstStyle>
            <a:lvl1pPr marL="0" indent="0">
              <a:buNone/>
              <a:defRPr lang="nl-NL" sz="2000" b="0" i="1" kern="1200" dirty="0">
                <a:solidFill>
                  <a:srgbClr val="000000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BDBF41-A829-8D4A-9845-5FAF769EFA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352" y="5276088"/>
            <a:ext cx="2560320" cy="795528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176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 sz="14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en-US"/>
              <a:t>Insert your own </a:t>
            </a:r>
            <a:r>
              <a:rPr lang="en-US" err="1"/>
              <a:t>tekst</a:t>
            </a:r>
            <a:r>
              <a:rPr lang="en-US"/>
              <a:t> here. Insert your own </a:t>
            </a:r>
            <a:r>
              <a:rPr lang="en-US" err="1"/>
              <a:t>tekst</a:t>
            </a:r>
            <a:r>
              <a:rPr lang="en-US"/>
              <a:t> here. </a:t>
            </a: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CEFF0B45-EEE6-3B41-B60F-98A252777E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352" y="4114800"/>
            <a:ext cx="2560320" cy="475488"/>
          </a:xfrm>
        </p:spPr>
        <p:txBody>
          <a:bodyPr/>
          <a:lstStyle>
            <a:lvl1pPr marL="0" indent="0">
              <a:buNone/>
              <a:defRPr lang="nl-NL" sz="16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16" name="Tijdelijke aanduiding voor tekst 12">
            <a:extLst>
              <a:ext uri="{FF2B5EF4-FFF2-40B4-BE49-F238E27FC236}">
                <a16:creationId xmlns:a16="http://schemas.microsoft.com/office/drawing/2014/main" id="{14927C9D-91BA-DE4E-80D6-80A9666873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352" y="4672739"/>
            <a:ext cx="2560320" cy="475488"/>
          </a:xfrm>
        </p:spPr>
        <p:txBody>
          <a:bodyPr/>
          <a:lstStyle>
            <a:lvl1pPr marL="0" indent="0">
              <a:buNone/>
              <a:defRPr lang="nl-NL" sz="34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Number</a:t>
            </a:r>
            <a:endParaRPr lang="nl-NL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B0A197D-41A4-7041-B8E6-BE59445FAC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01568" y="1773936"/>
            <a:ext cx="2560320" cy="220370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8349D11-C207-434D-A390-D2665E28AC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1568" y="5276088"/>
            <a:ext cx="2560320" cy="795528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176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 sz="14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en-US"/>
              <a:t>Insert your own </a:t>
            </a:r>
            <a:r>
              <a:rPr lang="en-US" err="1"/>
              <a:t>tekst</a:t>
            </a:r>
            <a:r>
              <a:rPr lang="en-US"/>
              <a:t> here. Insert your own </a:t>
            </a:r>
            <a:r>
              <a:rPr lang="en-US" err="1"/>
              <a:t>tekst</a:t>
            </a:r>
            <a:r>
              <a:rPr lang="en-US"/>
              <a:t> here. </a:t>
            </a:r>
          </a:p>
        </p:txBody>
      </p: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AE93E7B7-E838-7745-ADD5-4C0281514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01568" y="4114800"/>
            <a:ext cx="2560320" cy="475488"/>
          </a:xfrm>
        </p:spPr>
        <p:txBody>
          <a:bodyPr/>
          <a:lstStyle>
            <a:lvl1pPr marL="0" indent="0">
              <a:buNone/>
              <a:defRPr lang="nl-NL" sz="16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20" name="Tijdelijke aanduiding voor tekst 12">
            <a:extLst>
              <a:ext uri="{FF2B5EF4-FFF2-40B4-BE49-F238E27FC236}">
                <a16:creationId xmlns:a16="http://schemas.microsoft.com/office/drawing/2014/main" id="{D507105B-7347-4449-AD0C-9717B46E29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1568" y="4672739"/>
            <a:ext cx="2560320" cy="475488"/>
          </a:xfrm>
        </p:spPr>
        <p:txBody>
          <a:bodyPr/>
          <a:lstStyle>
            <a:lvl1pPr marL="0" indent="0">
              <a:buNone/>
              <a:defRPr lang="nl-NL" sz="34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Number</a:t>
            </a:r>
            <a:endParaRPr lang="nl-NL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67F5F91F-3ADC-D140-8748-A313B64BA4A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72784" y="1773936"/>
            <a:ext cx="2560320" cy="220370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C06C248-6D23-C54E-AA58-FEBEC31664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2784" y="5276088"/>
            <a:ext cx="2560320" cy="795528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176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 sz="14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en-US"/>
              <a:t>Insert your own </a:t>
            </a:r>
            <a:r>
              <a:rPr lang="en-US" err="1"/>
              <a:t>tekst</a:t>
            </a:r>
            <a:r>
              <a:rPr lang="en-US"/>
              <a:t> here. Insert your own </a:t>
            </a:r>
            <a:r>
              <a:rPr lang="en-US" err="1"/>
              <a:t>tekst</a:t>
            </a:r>
            <a:r>
              <a:rPr lang="en-US"/>
              <a:t> here. </a:t>
            </a:r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FD7EB65A-65D6-3747-9234-18407FF4CC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2784" y="4114800"/>
            <a:ext cx="2560320" cy="475488"/>
          </a:xfrm>
        </p:spPr>
        <p:txBody>
          <a:bodyPr/>
          <a:lstStyle>
            <a:lvl1pPr marL="0" indent="0">
              <a:buNone/>
              <a:defRPr lang="nl-NL" sz="16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24" name="Tijdelijke aanduiding voor tekst 12">
            <a:extLst>
              <a:ext uri="{FF2B5EF4-FFF2-40B4-BE49-F238E27FC236}">
                <a16:creationId xmlns:a16="http://schemas.microsoft.com/office/drawing/2014/main" id="{2391B0D1-494C-FD4F-A326-97A31E994F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2784" y="4672739"/>
            <a:ext cx="2560320" cy="475488"/>
          </a:xfrm>
        </p:spPr>
        <p:txBody>
          <a:bodyPr/>
          <a:lstStyle>
            <a:lvl1pPr marL="0" indent="0">
              <a:buNone/>
              <a:defRPr lang="nl-NL" sz="34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Number</a:t>
            </a:r>
            <a:endParaRPr lang="nl-NL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688E161-B25F-DE45-B769-8B27CEF3845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44000" y="1773936"/>
            <a:ext cx="2560320" cy="220370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E1B59B3-CE14-514C-8E54-C22DB8EDC9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0" y="5276088"/>
            <a:ext cx="2560320" cy="795528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176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 sz="14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en-US"/>
              <a:t>Insert your own </a:t>
            </a:r>
            <a:r>
              <a:rPr lang="en-US" err="1"/>
              <a:t>tekst</a:t>
            </a:r>
            <a:r>
              <a:rPr lang="en-US"/>
              <a:t> here. Insert your own </a:t>
            </a:r>
            <a:r>
              <a:rPr lang="en-US" err="1"/>
              <a:t>tekst</a:t>
            </a:r>
            <a:r>
              <a:rPr lang="en-US"/>
              <a:t> here. </a:t>
            </a:r>
          </a:p>
        </p:txBody>
      </p:sp>
      <p:sp>
        <p:nvSpPr>
          <p:cNvPr id="27" name="Tijdelijke aanduiding voor tekst 12">
            <a:extLst>
              <a:ext uri="{FF2B5EF4-FFF2-40B4-BE49-F238E27FC236}">
                <a16:creationId xmlns:a16="http://schemas.microsoft.com/office/drawing/2014/main" id="{3CEDFAAC-342C-3543-AD2C-205F0D8A6A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4000" y="4114800"/>
            <a:ext cx="2560320" cy="475488"/>
          </a:xfrm>
        </p:spPr>
        <p:txBody>
          <a:bodyPr/>
          <a:lstStyle>
            <a:lvl1pPr marL="0" indent="0">
              <a:buNone/>
              <a:defRPr lang="nl-NL" sz="16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28" name="Tijdelijke aanduiding voor tekst 12">
            <a:extLst>
              <a:ext uri="{FF2B5EF4-FFF2-40B4-BE49-F238E27FC236}">
                <a16:creationId xmlns:a16="http://schemas.microsoft.com/office/drawing/2014/main" id="{B0A78542-957A-AF4E-BECF-461A8C0CC5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0" y="4672739"/>
            <a:ext cx="2560320" cy="475488"/>
          </a:xfrm>
        </p:spPr>
        <p:txBody>
          <a:bodyPr/>
          <a:lstStyle>
            <a:lvl1pPr marL="0" indent="0">
              <a:buNone/>
              <a:defRPr lang="nl-NL" sz="34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Number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203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Text + 1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71" y="265176"/>
            <a:ext cx="10030968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– images and columns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76120" y="6428232"/>
            <a:ext cx="3384342" cy="3017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C32AB4-61FB-4062-9E20-33DD6EC6477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82B6CD-3E5F-4B41-9D63-969CE68FC1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73936"/>
            <a:ext cx="12192000" cy="268833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1664A985-74AA-6244-B9AB-9ED7BD9454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92" y="1088792"/>
            <a:ext cx="10030557" cy="468000"/>
          </a:xfrm>
        </p:spPr>
        <p:txBody>
          <a:bodyPr/>
          <a:lstStyle>
            <a:lvl1pPr marL="0" indent="0">
              <a:buNone/>
              <a:defRPr lang="nl-NL" sz="2000" b="0" i="1" kern="1200" dirty="0">
                <a:solidFill>
                  <a:srgbClr val="000000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BDBF41-A829-8D4A-9845-5FAF769EFA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352" y="5276088"/>
            <a:ext cx="2560320" cy="795528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176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 sz="14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en-US"/>
              <a:t>Insert your own </a:t>
            </a:r>
            <a:r>
              <a:rPr lang="en-US" err="1"/>
              <a:t>tekst</a:t>
            </a:r>
            <a:r>
              <a:rPr lang="en-US"/>
              <a:t> here. Insert your own </a:t>
            </a:r>
            <a:r>
              <a:rPr lang="en-US" err="1"/>
              <a:t>tekst</a:t>
            </a:r>
            <a:r>
              <a:rPr lang="en-US"/>
              <a:t> here. </a:t>
            </a:r>
          </a:p>
        </p:txBody>
      </p:sp>
      <p:sp>
        <p:nvSpPr>
          <p:cNvPr id="16" name="Tijdelijke aanduiding voor tekst 12">
            <a:extLst>
              <a:ext uri="{FF2B5EF4-FFF2-40B4-BE49-F238E27FC236}">
                <a16:creationId xmlns:a16="http://schemas.microsoft.com/office/drawing/2014/main" id="{14927C9D-91BA-DE4E-80D6-80A9666873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352" y="4672584"/>
            <a:ext cx="2560320" cy="475488"/>
          </a:xfrm>
        </p:spPr>
        <p:txBody>
          <a:bodyPr/>
          <a:lstStyle>
            <a:lvl1pPr marL="0" indent="0">
              <a:buNone/>
              <a:defRPr lang="nl-NL" sz="34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Number</a:t>
            </a:r>
            <a:endParaRPr lang="nl-NL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8349D11-C207-434D-A390-D2665E28AC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1568" y="5276088"/>
            <a:ext cx="2560320" cy="795528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176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 sz="14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en-US"/>
              <a:t>Insert your own </a:t>
            </a:r>
            <a:r>
              <a:rPr lang="en-US" err="1"/>
              <a:t>tekst</a:t>
            </a:r>
            <a:r>
              <a:rPr lang="en-US"/>
              <a:t> here. Insert your own </a:t>
            </a:r>
            <a:r>
              <a:rPr lang="en-US" err="1"/>
              <a:t>tekst</a:t>
            </a:r>
            <a:r>
              <a:rPr lang="en-US"/>
              <a:t> here. </a:t>
            </a:r>
          </a:p>
        </p:txBody>
      </p:sp>
      <p:sp>
        <p:nvSpPr>
          <p:cNvPr id="20" name="Tijdelijke aanduiding voor tekst 12">
            <a:extLst>
              <a:ext uri="{FF2B5EF4-FFF2-40B4-BE49-F238E27FC236}">
                <a16:creationId xmlns:a16="http://schemas.microsoft.com/office/drawing/2014/main" id="{D507105B-7347-4449-AD0C-9717B46E29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1568" y="4672584"/>
            <a:ext cx="2560320" cy="475488"/>
          </a:xfrm>
        </p:spPr>
        <p:txBody>
          <a:bodyPr/>
          <a:lstStyle>
            <a:lvl1pPr marL="0" indent="0">
              <a:buNone/>
              <a:defRPr lang="nl-NL" sz="34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Number</a:t>
            </a:r>
            <a:endParaRPr lang="nl-NL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C06C248-6D23-C54E-AA58-FEBEC31664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2784" y="5276088"/>
            <a:ext cx="2560320" cy="795528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176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 sz="14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en-US"/>
              <a:t>Insert your own </a:t>
            </a:r>
            <a:r>
              <a:rPr lang="en-US" err="1"/>
              <a:t>tekst</a:t>
            </a:r>
            <a:r>
              <a:rPr lang="en-US"/>
              <a:t> here. Insert your own </a:t>
            </a:r>
            <a:r>
              <a:rPr lang="en-US" err="1"/>
              <a:t>tekst</a:t>
            </a:r>
            <a:r>
              <a:rPr lang="en-US"/>
              <a:t> here. </a:t>
            </a:r>
          </a:p>
        </p:txBody>
      </p:sp>
      <p:sp>
        <p:nvSpPr>
          <p:cNvPr id="24" name="Tijdelijke aanduiding voor tekst 12">
            <a:extLst>
              <a:ext uri="{FF2B5EF4-FFF2-40B4-BE49-F238E27FC236}">
                <a16:creationId xmlns:a16="http://schemas.microsoft.com/office/drawing/2014/main" id="{2391B0D1-494C-FD4F-A326-97A31E994F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2784" y="4672584"/>
            <a:ext cx="2560320" cy="475488"/>
          </a:xfrm>
        </p:spPr>
        <p:txBody>
          <a:bodyPr/>
          <a:lstStyle>
            <a:lvl1pPr marL="0" indent="0">
              <a:buNone/>
              <a:defRPr lang="nl-NL" sz="34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Number</a:t>
            </a:r>
            <a:endParaRPr lang="nl-NL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E1B59B3-CE14-514C-8E54-C22DB8EDC9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0" y="5276088"/>
            <a:ext cx="2560320" cy="795528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176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 sz="14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en-US"/>
              <a:t>Insert your own </a:t>
            </a:r>
            <a:r>
              <a:rPr lang="en-US" err="1"/>
              <a:t>tekst</a:t>
            </a:r>
            <a:r>
              <a:rPr lang="en-US"/>
              <a:t> here. Insert your own </a:t>
            </a:r>
            <a:r>
              <a:rPr lang="en-US" err="1"/>
              <a:t>tekst</a:t>
            </a:r>
            <a:r>
              <a:rPr lang="en-US"/>
              <a:t> here. </a:t>
            </a:r>
          </a:p>
        </p:txBody>
      </p:sp>
      <p:sp>
        <p:nvSpPr>
          <p:cNvPr id="28" name="Tijdelijke aanduiding voor tekst 12">
            <a:extLst>
              <a:ext uri="{FF2B5EF4-FFF2-40B4-BE49-F238E27FC236}">
                <a16:creationId xmlns:a16="http://schemas.microsoft.com/office/drawing/2014/main" id="{B0A78542-957A-AF4E-BECF-461A8C0CC5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0" y="4672584"/>
            <a:ext cx="2560320" cy="475488"/>
          </a:xfrm>
        </p:spPr>
        <p:txBody>
          <a:bodyPr/>
          <a:lstStyle>
            <a:lvl1pPr marL="0" indent="0">
              <a:buNone/>
              <a:defRPr lang="nl-NL" sz="3400" b="1" i="1" kern="1200" dirty="0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Number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784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71" y="265176"/>
            <a:ext cx="10042691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– text only</a:t>
            </a:r>
            <a:endParaRPr lang="pl-PL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44692" y="6428232"/>
            <a:ext cx="1015770" cy="3017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7165CB-D5E5-4F49-B52C-2E6BB58C0F51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6" name="Tijdelijke aanduiding voor tekst 12">
            <a:extLst>
              <a:ext uri="{FF2B5EF4-FFF2-40B4-BE49-F238E27FC236}">
                <a16:creationId xmlns:a16="http://schemas.microsoft.com/office/drawing/2014/main" id="{0F9ACE26-10EF-9B43-873B-D8B339B4A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71" y="1088792"/>
            <a:ext cx="10030557" cy="468000"/>
          </a:xfrm>
        </p:spPr>
        <p:txBody>
          <a:bodyPr/>
          <a:lstStyle>
            <a:lvl1pPr marL="0" indent="0">
              <a:buNone/>
              <a:defRPr lang="nl-NL" sz="2000" b="0" i="1" kern="1200" dirty="0">
                <a:solidFill>
                  <a:srgbClr val="000000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1722BC-C2C4-F54B-B031-F437C1A5C6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771" y="6299523"/>
            <a:ext cx="8800890" cy="558477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98152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ith background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71" y="265176"/>
            <a:ext cx="10042691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– text only</a:t>
            </a:r>
            <a:endParaRPr lang="pl-PL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44692" y="6428232"/>
            <a:ext cx="1015770" cy="3017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7165CB-D5E5-4F49-B52C-2E6BB58C0F51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6" name="Tijdelijke aanduiding voor tekst 12">
            <a:extLst>
              <a:ext uri="{FF2B5EF4-FFF2-40B4-BE49-F238E27FC236}">
                <a16:creationId xmlns:a16="http://schemas.microsoft.com/office/drawing/2014/main" id="{0F9ACE26-10EF-9B43-873B-D8B339B4A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71" y="1088792"/>
            <a:ext cx="10030557" cy="468000"/>
          </a:xfrm>
        </p:spPr>
        <p:txBody>
          <a:bodyPr/>
          <a:lstStyle>
            <a:lvl1pPr marL="0" indent="0">
              <a:buNone/>
              <a:defRPr lang="nl-NL" sz="2000" b="0" i="1" kern="1200" dirty="0">
                <a:solidFill>
                  <a:srgbClr val="000000"/>
                </a:solidFill>
                <a:latin typeface="Minion" panose="02040503050201020203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B6B5308-7673-5243-B706-F61FE54F44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64099"/>
            <a:ext cx="12186111" cy="4535424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1722BC-C2C4-F54B-B031-F437C1A5C6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771" y="6299523"/>
            <a:ext cx="8800890" cy="558477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178423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>
            <a:extLst>
              <a:ext uri="{FF2B5EF4-FFF2-40B4-BE49-F238E27FC236}">
                <a16:creationId xmlns:a16="http://schemas.microsoft.com/office/drawing/2014/main" id="{5816598F-6999-9A45-8D04-3ADE9EDA78B9}"/>
              </a:ext>
            </a:extLst>
          </p:cNvPr>
          <p:cNvSpPr/>
          <p:nvPr/>
        </p:nvSpPr>
        <p:spPr>
          <a:xfrm>
            <a:off x="407368" y="2708920"/>
            <a:ext cx="1137726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100" b="1" i="1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Minion" pitchFamily="18" charset="0"/>
                <a:ea typeface="+mn-ea"/>
                <a:cs typeface="+mn-cs"/>
              </a:rPr>
              <a:t>Doing now what participants need next</a:t>
            </a:r>
            <a:endParaRPr kumimoji="0" lang="nl-NL" sz="61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E51AE-D3C5-0543-AECE-56E901B6B404}"/>
              </a:ext>
            </a:extLst>
          </p:cNvPr>
          <p:cNvSpPr/>
          <p:nvPr/>
        </p:nvSpPr>
        <p:spPr>
          <a:xfrm>
            <a:off x="10560496" y="5877272"/>
            <a:ext cx="1631504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72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FD34-15D5-4A7F-BD4C-1E864055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B5079-BE96-487A-A9C4-19EF8FE70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B0806-3725-4596-8BA2-B278633BC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1487D-950F-4722-9B43-5EDF0BD3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25113-025E-4775-9325-F988669B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76CB2-9241-49CA-9C00-1645AAC3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611CB4-D569-4D9E-B332-8B2ED6A1F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0"/>
            <a:ext cx="2113936" cy="951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15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962D-94A4-4C06-958F-59ED3871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5B0B2-AE83-43AE-9520-311FA0EEF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8A9C3-D130-4B45-80ED-2DE9479BE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20EF4-7073-4779-94A7-E98251D4E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80622-630F-4696-BE31-3F43E1A15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CF884-BAC3-4244-858A-BFC57934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9CB83-6AC0-4905-86CC-2AC4D26A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EF3206-37FD-4C1E-9542-80404D8B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B56336-5618-4EC2-A354-1DD03F8A3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0"/>
            <a:ext cx="2113936" cy="951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08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D7D1-4285-4D3A-82C1-B29260E1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43E27-9BF3-4F6C-8035-095CB751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9693B-CDF5-4B98-BA2E-E58FDB09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59979-B5EC-4FC4-9C00-6BE1E47A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F1E83D-35BE-42CD-ADD1-7660E24B1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0"/>
            <a:ext cx="2113936" cy="951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927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0AF40-9A0C-42A9-9A79-AA9A2052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D3F5DE-DC63-4294-A645-D70419FB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FCB0-B864-47C2-A027-B85B815B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37F725-8590-4580-A55E-FB82CC154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0"/>
            <a:ext cx="2113936" cy="951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32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4AF4-77D2-4035-8853-41E1BD31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4726-C655-4CE9-A2DD-6116AE35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6E973-F6DB-46C8-B7A8-DB4AF2EB5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B536C-C12F-4E60-9D50-4E1E6DDE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69AFD-20E2-42E9-8626-8B0E6556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15A72-9800-4DC5-B0EF-A89BFF33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4C508C-3206-4A3E-87D4-E506E426E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0"/>
            <a:ext cx="2113936" cy="951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76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9BEE-4038-43C3-9880-DF0EA2BB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35626-3AAD-4D4B-B317-FF3EBABC6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06CEE-4A98-404D-9E22-DA50922A6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98644-FDE7-4DBE-980D-CF3EF1B4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7D511-696B-4641-950E-2AE96C20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D16E2-7BD0-41BE-B1DC-57D5F3B0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186923-FA7C-4D98-8F56-AC4A411F3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0"/>
            <a:ext cx="2113936" cy="951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9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34D39-FD57-4DFB-9C8F-FAEC6316C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E77DB-CDBA-41B0-9115-EABF98982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72395-7C2D-4C23-8721-19EA64AF3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93DA-EF4B-4996-8FA9-F02C135456F8}" type="datetimeFigureOut">
              <a:rPr lang="en-US" smtClean="0"/>
              <a:t>1/30/24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0ADF5-8D51-4E5A-843E-E683C02E2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71ABB-DD90-464E-A273-34FE57D3B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8C7A-2EED-400F-B99D-FF8A6143C1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8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6201" y="6477000"/>
            <a:ext cx="609600" cy="228600"/>
          </a:xfrm>
          <a:prstGeom prst="rect">
            <a:avLst/>
          </a:prstGeom>
        </p:spPr>
        <p:txBody>
          <a:bodyPr bIns="0" anchor="ctr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l">
              <a:defRPr/>
            </a:pPr>
            <a:fld id="{327D0A7A-EB33-494B-A88A-9CF43A0E8CC0}" type="slidenum">
              <a:rPr lang="en-US" sz="900" b="1" baseline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pPr algn="l">
                <a:defRPr/>
              </a:pPr>
              <a:t>‹#›</a:t>
            </a:fld>
            <a:endParaRPr lang="en-US" sz="900" b="1" baseline="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E2475-D453-F54E-BFDB-DAB9CECC046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163058"/>
            <a:ext cx="685801" cy="5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7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dt="0"/>
  <p:txStyles>
    <p:titleStyle>
      <a:lvl1pPr algn="l" defTabSz="457063" rtl="0" eaLnBrk="1" latinLnBrk="0" hangingPunct="1">
        <a:lnSpc>
          <a:spcPct val="90000"/>
        </a:lnSpc>
        <a:spcBef>
          <a:spcPct val="0"/>
        </a:spcBef>
        <a:buNone/>
        <a:defRPr lang="en-US" sz="3199" b="1" kern="1200">
          <a:solidFill>
            <a:srgbClr val="00316C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44402" indent="-244402" algn="l" defTabSz="457063" rtl="0" eaLnBrk="1" latinLnBrk="0" hangingPunct="1">
        <a:lnSpc>
          <a:spcPct val="1100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399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10987" indent="-253924" algn="l" defTabSz="457063" rtl="0" eaLnBrk="1" latinLnBrk="0" hangingPunct="1">
        <a:lnSpc>
          <a:spcPct val="1100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lang="en-US" sz="1999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096634" indent="-182508" algn="l" defTabSz="457063" rtl="0" eaLnBrk="1" latinLnBrk="0" hangingPunct="1">
        <a:lnSpc>
          <a:spcPct val="1100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lang="en-US" sz="1799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53697" indent="-182508" algn="l" defTabSz="457063" rtl="0" eaLnBrk="1" latinLnBrk="0" hangingPunct="1">
        <a:lnSpc>
          <a:spcPct val="1100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21868" indent="-193617" algn="l" defTabSz="457063" rtl="0" eaLnBrk="1" latinLnBrk="0" hangingPunct="1">
        <a:lnSpc>
          <a:spcPct val="1100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494" y="6428232"/>
            <a:ext cx="1463040" cy="30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6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517771" y="0"/>
            <a:ext cx="10030968" cy="7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494" y="1806575"/>
            <a:ext cx="10030968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1000" name="shpGridNormal" hidden="1"/>
          <p:cNvGrpSpPr>
            <a:grpSpLocks/>
          </p:cNvGrpSpPr>
          <p:nvPr/>
        </p:nvGrpSpPr>
        <p:grpSpPr bwMode="auto">
          <a:xfrm>
            <a:off x="529494" y="514350"/>
            <a:ext cx="11138876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  <p:sp>
          <p:nvSpPr>
            <p:cNvPr id="40994" name="shpGridMain" hidden="1"/>
            <p:cNvSpPr>
              <a:spLocks noChangeArrowheads="1"/>
            </p:cNvSpPr>
            <p:nvPr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  <p:sp>
          <p:nvSpPr>
            <p:cNvPr id="40998" name="shpGridFooter" hidden="1"/>
            <p:cNvSpPr>
              <a:spLocks noChangeArrowheads="1"/>
            </p:cNvSpPr>
            <p:nvPr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18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0" indent="0" algn="l" rtl="0" eaLnBrk="1" fontAlgn="base" hangingPunct="1">
        <a:spcBef>
          <a:spcPct val="75000"/>
        </a:spcBef>
        <a:spcAft>
          <a:spcPct val="0"/>
        </a:spcAft>
        <a:buSzPct val="100000"/>
        <a:buFont typeface="Arial" panose="020B0604020202020204" pitchFamily="34" charset="0"/>
        <a:buNone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429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tabLst/>
        <a:defRPr sz="2000">
          <a:solidFill>
            <a:schemeClr val="tx1"/>
          </a:solidFill>
          <a:latin typeface="+mn-lt"/>
        </a:defRPr>
      </a:lvl2pPr>
      <a:lvl3pPr marL="6858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/>
        <a:defRPr sz="2000">
          <a:solidFill>
            <a:schemeClr val="tx1"/>
          </a:solidFill>
          <a:latin typeface="+mn-lt"/>
        </a:defRPr>
      </a:lvl3pPr>
      <a:lvl4pPr marL="1031875" indent="-346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tabLst/>
        <a:defRPr sz="2000">
          <a:solidFill>
            <a:schemeClr val="tx1"/>
          </a:solidFill>
          <a:latin typeface="+mn-lt"/>
        </a:defRPr>
      </a:lvl4pPr>
      <a:lvl5pPr marL="1374775" indent="-342900" algn="l" rtl="0" eaLnBrk="1" fontAlgn="base" hangingPunct="1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tabLst/>
        <a:defRPr sz="2000">
          <a:solidFill>
            <a:schemeClr val="tx1"/>
          </a:solidFill>
          <a:latin typeface="+mn-lt"/>
        </a:defRPr>
      </a:lvl5pPr>
      <a:lvl6pPr marL="1360487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/>
        <a:defRPr sz="2000">
          <a:solidFill>
            <a:schemeClr val="tx1"/>
          </a:solidFill>
          <a:latin typeface="+mn-lt"/>
        </a:defRPr>
      </a:lvl6pPr>
      <a:lvl7pPr marL="1360487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/>
        <a:defRPr sz="2000">
          <a:solidFill>
            <a:schemeClr val="tx1"/>
          </a:solidFill>
          <a:latin typeface="+mn-lt"/>
        </a:defRPr>
      </a:lvl7pPr>
      <a:lvl8pPr marL="1360487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/>
        <a:defRPr sz="2000">
          <a:solidFill>
            <a:schemeClr val="tx1"/>
          </a:solidFill>
          <a:latin typeface="+mn-lt"/>
        </a:defRPr>
      </a:lvl8pPr>
      <a:lvl9pPr marL="1360487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999A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105BB-FA15-464D-99B4-A3237311D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954304"/>
            <a:ext cx="4141760" cy="186379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Google Shape;188;p41">
            <a:extLst>
              <a:ext uri="{FF2B5EF4-FFF2-40B4-BE49-F238E27FC236}">
                <a16:creationId xmlns:a16="http://schemas.microsoft.com/office/drawing/2014/main" id="{D493FBFF-65BA-AE75-0A63-10F25276839C}"/>
              </a:ext>
            </a:extLst>
          </p:cNvPr>
          <p:cNvSpPr txBox="1"/>
          <p:nvPr/>
        </p:nvSpPr>
        <p:spPr>
          <a:xfrm>
            <a:off x="302296" y="6445550"/>
            <a:ext cx="120573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latin typeface="Arial"/>
                <a:ea typeface="Arial"/>
                <a:cs typeface="Arial"/>
                <a:sym typeface="Arial"/>
              </a:rPr>
              <a:t>Please note: </a:t>
            </a:r>
            <a:r>
              <a:rPr lang="en-US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This is a generalized presentation on clinical trials and does not refer to any current clinical trial for MOGAD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7;p41">
            <a:extLst>
              <a:ext uri="{FF2B5EF4-FFF2-40B4-BE49-F238E27FC236}">
                <a16:creationId xmlns:a16="http://schemas.microsoft.com/office/drawing/2014/main" id="{820C3A1C-11CA-BEA7-489D-78CA4DD49741}"/>
              </a:ext>
            </a:extLst>
          </p:cNvPr>
          <p:cNvSpPr txBox="1">
            <a:spLocks/>
          </p:cNvSpPr>
          <p:nvPr/>
        </p:nvSpPr>
        <p:spPr>
          <a:xfrm>
            <a:off x="6466220" y="2369408"/>
            <a:ext cx="5346558" cy="2517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n-US" sz="4000" b="1" dirty="0"/>
              <a:t>MOGAD Clinical Trials 101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n-US" sz="3300" dirty="0"/>
              <a:t>Overview of Clinical Trials Designed for Patients of Rare Neuroimmune Disorders Including MOGAD</a:t>
            </a:r>
          </a:p>
        </p:txBody>
      </p:sp>
    </p:spTree>
    <p:extLst>
      <p:ext uri="{BB962C8B-B14F-4D97-AF65-F5344CB8AC3E}">
        <p14:creationId xmlns:p14="http://schemas.microsoft.com/office/powerpoint/2010/main" val="369513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4;p43">
            <a:extLst>
              <a:ext uri="{FF2B5EF4-FFF2-40B4-BE49-F238E27FC236}">
                <a16:creationId xmlns:a16="http://schemas.microsoft.com/office/drawing/2014/main" id="{EE602DF7-25F4-9C96-F4AE-668B8BF0B3EE}"/>
              </a:ext>
            </a:extLst>
          </p:cNvPr>
          <p:cNvSpPr txBox="1"/>
          <p:nvPr/>
        </p:nvSpPr>
        <p:spPr>
          <a:xfrm>
            <a:off x="614707" y="1246879"/>
            <a:ext cx="10529282" cy="41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91425" bIns="0" anchor="t" anchorCtr="0">
            <a:noAutofit/>
          </a:bodyPr>
          <a:lstStyle/>
          <a:p>
            <a:pPr marL="91440" marR="9144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always safety procedures in place to monitor the well-being of every patient at every stage of every study.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always up to the patient to decide whether a clinical trial is right for them.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participation is completely voluntary and requires your permission, known as informed consent, from start to finish.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study procedures can be done without your written and signed informed consent.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have the freedom to leave any clinical trial at any time.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important to talk to your medical provider to find out more about the benefits and risks of a clinical trial.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E258801-C46F-23D6-09A6-FD1A94057A9E}"/>
              </a:ext>
            </a:extLst>
          </p:cNvPr>
          <p:cNvSpPr txBox="1">
            <a:spLocks/>
          </p:cNvSpPr>
          <p:nvPr/>
        </p:nvSpPr>
        <p:spPr bwMode="auto">
          <a:xfrm>
            <a:off x="384490" y="419620"/>
            <a:ext cx="10030968" cy="7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sz="37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control do patients have in a clinical trial</a:t>
            </a:r>
            <a:r>
              <a:rPr lang="en-US" sz="3700" kern="1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DD340-7351-9165-023B-ACD330FE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" y="1356275"/>
            <a:ext cx="460435" cy="460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42C51-92C9-F7B7-1CC9-62423FFBA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9" y="2194218"/>
            <a:ext cx="460435" cy="460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D8709E-0F1E-A51A-BAB7-CDD4D195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7" y="2654653"/>
            <a:ext cx="460435" cy="460435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20883F-30D7-4D75-C6B6-7DA031EB5C96}"/>
              </a:ext>
            </a:extLst>
          </p:cNvPr>
          <p:cNvSpPr/>
          <p:nvPr/>
        </p:nvSpPr>
        <p:spPr>
          <a:xfrm>
            <a:off x="937802" y="5722661"/>
            <a:ext cx="10316395" cy="469916"/>
          </a:xfrm>
          <a:prstGeom prst="roundRect">
            <a:avLst/>
          </a:prstGeom>
          <a:gradFill>
            <a:gsLst>
              <a:gs pos="0">
                <a:srgbClr val="F14887"/>
              </a:gs>
              <a:gs pos="35000">
                <a:srgbClr val="FFB1BE"/>
              </a:gs>
              <a:gs pos="100000">
                <a:srgbClr val="FFE2E8"/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1440" marR="91440" lvl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Ultimately you decide what is right for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C52BA0-208B-6A43-C535-9DB8D894A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6" y="3460865"/>
            <a:ext cx="460435" cy="460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E58D24-B8F3-1B2A-A002-EE05C6212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6" y="4280786"/>
            <a:ext cx="460435" cy="460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4194E-2039-777B-287D-C654EE1F1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0" y="4789672"/>
            <a:ext cx="460435" cy="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B93768"/>
            </a:gs>
            <a:gs pos="96000">
              <a:schemeClr val="accent5">
                <a:lumMod val="0"/>
                <a:lumOff val="100000"/>
              </a:schemeClr>
            </a:gs>
            <a:gs pos="77000">
              <a:srgbClr val="E6458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2885-3446-7253-D7E6-0F426F06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09" y="342900"/>
            <a:ext cx="10515600" cy="6286500"/>
          </a:xfrm>
        </p:spPr>
        <p:txBody>
          <a:bodyPr anchor="t">
            <a:normAutofit fontScale="90000"/>
          </a:bodyPr>
          <a:lstStyle/>
          <a:p>
            <a:r>
              <a:rPr lang="en-US" sz="44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Special thanks to the</a:t>
            </a:r>
            <a:br>
              <a:rPr lang="en-US" sz="44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44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contributors to this presentation:</a:t>
            </a:r>
            <a:br>
              <a:rPr lang="en-US" sz="44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44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Michael Levy, MD, PhD</a:t>
            </a:r>
            <a:br>
              <a:rPr lang="en-US" sz="44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4400" i="0" u="none" strike="noStrike" cap="none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Sudarshini</a:t>
            </a:r>
            <a:r>
              <a:rPr lang="en-US" sz="44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Ramanathan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  <a:sym typeface="Arial"/>
              </a:rPr>
              <a:t>, 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BSc, MBBS, FRACP, PhD</a:t>
            </a:r>
            <a:br>
              <a:rPr lang="en-US" sz="2800" b="0" i="0" dirty="0">
                <a:solidFill>
                  <a:srgbClr val="141414"/>
                </a:solidFill>
                <a:effectLst/>
                <a:latin typeface="Apercu"/>
              </a:rPr>
            </a:br>
            <a:br>
              <a:rPr lang="en-US" sz="2800" b="0" i="0" dirty="0">
                <a:solidFill>
                  <a:srgbClr val="141414"/>
                </a:solidFill>
                <a:effectLst/>
                <a:latin typeface="Apercu"/>
              </a:rPr>
            </a:br>
            <a:r>
              <a:rPr lang="en-US" sz="4400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as well as 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the sponsors of this presentation:</a:t>
            </a:r>
            <a:br>
              <a:rPr lang="en-US" sz="4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  <a:sym typeface="Arial"/>
              </a:rPr>
            </a:br>
            <a:br>
              <a:rPr lang="en-US" sz="4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  <a:sym typeface="Arial"/>
              </a:rPr>
            </a:br>
            <a:br>
              <a:rPr lang="en-US" sz="44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br>
              <a:rPr lang="en-US" sz="44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br>
              <a:rPr lang="en-US" sz="44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8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References:</a:t>
            </a:r>
            <a:br>
              <a:rPr lang="en-US" sz="18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8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Genentech: “What is a Clinical Study”; https://</a:t>
            </a:r>
            <a:r>
              <a:rPr lang="en-US" sz="1800" i="0" u="none" strike="noStrike" cap="none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youtu.be</a:t>
            </a:r>
            <a:r>
              <a:rPr lang="en-US" sz="18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/KCmfCWHMi5s?si=vJ9CJZ8AZm2gfL_L</a:t>
            </a:r>
            <a:br>
              <a:rPr lang="en-US" sz="4400" i="0" u="none" strike="noStrike" cap="none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800" i="0" u="none" strike="noStrike" cap="none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https://</a:t>
            </a:r>
            <a:r>
              <a:rPr lang="en-US" sz="1800" i="0" u="none" strike="noStrike" cap="none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solvingkidscancer.org</a:t>
            </a:r>
            <a:r>
              <a:rPr lang="en-US" sz="1800" i="0" u="none" strike="noStrike" cap="none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/understanding-clinical-trials/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AE8964-28B0-6855-6A1E-76ACB83F2326}"/>
              </a:ext>
            </a:extLst>
          </p:cNvPr>
          <p:cNvSpPr/>
          <p:nvPr/>
        </p:nvSpPr>
        <p:spPr>
          <a:xfrm>
            <a:off x="901700" y="3679924"/>
            <a:ext cx="3467100" cy="184457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000D3-46BB-68B1-4E48-1FFAD0C52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9" y="3771900"/>
            <a:ext cx="3152677" cy="16256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BD37D43-B5B9-F8B9-9B1D-A679DD4AA28C}"/>
              </a:ext>
            </a:extLst>
          </p:cNvPr>
          <p:cNvSpPr/>
          <p:nvPr/>
        </p:nvSpPr>
        <p:spPr>
          <a:xfrm>
            <a:off x="4737100" y="3679924"/>
            <a:ext cx="5651500" cy="184457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5F4AF-2B24-87C2-B0D2-37E20BED0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34" y="4152953"/>
            <a:ext cx="5196738" cy="9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9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B7BC-7F3C-C72C-C3EE-DABC2FC2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700" dirty="0">
                <a:solidFill>
                  <a:schemeClr val="tx2"/>
                </a:solidFill>
                <a:latin typeface="+mj-lt"/>
                <a:cs typeface="+mj-cs"/>
              </a:rPr>
              <a:t>Agenda</a:t>
            </a:r>
          </a:p>
        </p:txBody>
      </p:sp>
      <p:sp>
        <p:nvSpPr>
          <p:cNvPr id="4" name="Google Shape;196;p42">
            <a:extLst>
              <a:ext uri="{FF2B5EF4-FFF2-40B4-BE49-F238E27FC236}">
                <a16:creationId xmlns:a16="http://schemas.microsoft.com/office/drawing/2014/main" id="{CEE8D3BA-C9FA-5B67-74FC-1DC1D77FB18C}"/>
              </a:ext>
            </a:extLst>
          </p:cNvPr>
          <p:cNvSpPr/>
          <p:nvPr/>
        </p:nvSpPr>
        <p:spPr>
          <a:xfrm>
            <a:off x="1930533" y="1215913"/>
            <a:ext cx="745500" cy="802200"/>
          </a:xfrm>
          <a:prstGeom prst="rect">
            <a:avLst/>
          </a:prstGeom>
          <a:solidFill>
            <a:srgbClr val="3299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1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97;p42">
            <a:extLst>
              <a:ext uri="{FF2B5EF4-FFF2-40B4-BE49-F238E27FC236}">
                <a16:creationId xmlns:a16="http://schemas.microsoft.com/office/drawing/2014/main" id="{40B592C4-85BD-DB4D-E596-38EDD992F000}"/>
              </a:ext>
            </a:extLst>
          </p:cNvPr>
          <p:cNvSpPr/>
          <p:nvPr/>
        </p:nvSpPr>
        <p:spPr>
          <a:xfrm>
            <a:off x="1930533" y="2309868"/>
            <a:ext cx="745500" cy="802200"/>
          </a:xfrm>
          <a:prstGeom prst="rect">
            <a:avLst/>
          </a:prstGeom>
          <a:solidFill>
            <a:srgbClr val="3299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1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8;p42">
            <a:extLst>
              <a:ext uri="{FF2B5EF4-FFF2-40B4-BE49-F238E27FC236}">
                <a16:creationId xmlns:a16="http://schemas.microsoft.com/office/drawing/2014/main" id="{66D04CF2-B5CC-4DFA-1B78-D72D6DBAEEF5}"/>
              </a:ext>
            </a:extLst>
          </p:cNvPr>
          <p:cNvSpPr/>
          <p:nvPr/>
        </p:nvSpPr>
        <p:spPr>
          <a:xfrm>
            <a:off x="1930533" y="3417106"/>
            <a:ext cx="745500" cy="802200"/>
          </a:xfrm>
          <a:prstGeom prst="rect">
            <a:avLst/>
          </a:prstGeom>
          <a:solidFill>
            <a:srgbClr val="3299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1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99;p42">
            <a:extLst>
              <a:ext uri="{FF2B5EF4-FFF2-40B4-BE49-F238E27FC236}">
                <a16:creationId xmlns:a16="http://schemas.microsoft.com/office/drawing/2014/main" id="{8AC954AF-E340-2B76-4803-ABBF99513E1E}"/>
              </a:ext>
            </a:extLst>
          </p:cNvPr>
          <p:cNvSpPr txBox="1"/>
          <p:nvPr/>
        </p:nvSpPr>
        <p:spPr>
          <a:xfrm>
            <a:off x="2925210" y="2407596"/>
            <a:ext cx="6170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Who is eligible to participate in a clinical trial?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0;p42">
            <a:extLst>
              <a:ext uri="{FF2B5EF4-FFF2-40B4-BE49-F238E27FC236}">
                <a16:creationId xmlns:a16="http://schemas.microsoft.com/office/drawing/2014/main" id="{0C020F08-7DC0-4B0F-0768-37A24ED895DD}"/>
              </a:ext>
            </a:extLst>
          </p:cNvPr>
          <p:cNvSpPr txBox="1"/>
          <p:nvPr/>
        </p:nvSpPr>
        <p:spPr>
          <a:xfrm>
            <a:off x="2925210" y="3484622"/>
            <a:ext cx="7086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How is a clinical trial generally structured?</a:t>
            </a:r>
          </a:p>
        </p:txBody>
      </p:sp>
      <p:sp>
        <p:nvSpPr>
          <p:cNvPr id="9" name="Google Shape;201;p42">
            <a:extLst>
              <a:ext uri="{FF2B5EF4-FFF2-40B4-BE49-F238E27FC236}">
                <a16:creationId xmlns:a16="http://schemas.microsoft.com/office/drawing/2014/main" id="{49B3BA8E-7A1A-B4F2-E53A-C3B2475AE96A}"/>
              </a:ext>
            </a:extLst>
          </p:cNvPr>
          <p:cNvSpPr txBox="1"/>
          <p:nvPr/>
        </p:nvSpPr>
        <p:spPr>
          <a:xfrm>
            <a:off x="2925210" y="1320281"/>
            <a:ext cx="622225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What is a clinical trial?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8;p42">
            <a:extLst>
              <a:ext uri="{FF2B5EF4-FFF2-40B4-BE49-F238E27FC236}">
                <a16:creationId xmlns:a16="http://schemas.microsoft.com/office/drawing/2014/main" id="{01A8F0D7-AA3E-8D4A-A5D8-733A5C3B5BEA}"/>
              </a:ext>
            </a:extLst>
          </p:cNvPr>
          <p:cNvSpPr/>
          <p:nvPr/>
        </p:nvSpPr>
        <p:spPr>
          <a:xfrm>
            <a:off x="1918170" y="4522090"/>
            <a:ext cx="745500" cy="802200"/>
          </a:xfrm>
          <a:prstGeom prst="rect">
            <a:avLst/>
          </a:prstGeom>
          <a:solidFill>
            <a:srgbClr val="3299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1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00;p42">
            <a:extLst>
              <a:ext uri="{FF2B5EF4-FFF2-40B4-BE49-F238E27FC236}">
                <a16:creationId xmlns:a16="http://schemas.microsoft.com/office/drawing/2014/main" id="{5AAE7CC0-AB14-4B49-B84B-30628CF122A7}"/>
              </a:ext>
            </a:extLst>
          </p:cNvPr>
          <p:cNvSpPr txBox="1"/>
          <p:nvPr/>
        </p:nvSpPr>
        <p:spPr>
          <a:xfrm>
            <a:off x="2925210" y="5720606"/>
            <a:ext cx="7086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control do participants have in a clinical trial?</a:t>
            </a: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200;p42">
            <a:extLst>
              <a:ext uri="{FF2B5EF4-FFF2-40B4-BE49-F238E27FC236}">
                <a16:creationId xmlns:a16="http://schemas.microsoft.com/office/drawing/2014/main" id="{23F11293-54CB-C8F3-ABFA-72DB00733FB6}"/>
              </a:ext>
            </a:extLst>
          </p:cNvPr>
          <p:cNvSpPr txBox="1"/>
          <p:nvPr/>
        </p:nvSpPr>
        <p:spPr>
          <a:xfrm>
            <a:off x="2925210" y="4646206"/>
            <a:ext cx="7086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are the phases of a clinical trial?</a:t>
            </a: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Google Shape;198;p42">
            <a:extLst>
              <a:ext uri="{FF2B5EF4-FFF2-40B4-BE49-F238E27FC236}">
                <a16:creationId xmlns:a16="http://schemas.microsoft.com/office/drawing/2014/main" id="{BA58CDD7-D7CE-F647-1A20-C336D853138D}"/>
              </a:ext>
            </a:extLst>
          </p:cNvPr>
          <p:cNvSpPr/>
          <p:nvPr/>
        </p:nvSpPr>
        <p:spPr>
          <a:xfrm>
            <a:off x="1930533" y="5596490"/>
            <a:ext cx="745500" cy="802200"/>
          </a:xfrm>
          <a:prstGeom prst="rect">
            <a:avLst/>
          </a:prstGeom>
          <a:solidFill>
            <a:srgbClr val="3299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31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33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4;p43">
            <a:extLst>
              <a:ext uri="{FF2B5EF4-FFF2-40B4-BE49-F238E27FC236}">
                <a16:creationId xmlns:a16="http://schemas.microsoft.com/office/drawing/2014/main" id="{EE602DF7-25F4-9C96-F4AE-668B8BF0B3EE}"/>
              </a:ext>
            </a:extLst>
          </p:cNvPr>
          <p:cNvSpPr txBox="1"/>
          <p:nvPr/>
        </p:nvSpPr>
        <p:spPr>
          <a:xfrm>
            <a:off x="614707" y="1246879"/>
            <a:ext cx="10529282" cy="41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91425" bIns="0" anchor="t" anchorCtr="0">
            <a:noAutofit/>
          </a:bodyPr>
          <a:lstStyle/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trial, clinical study and research study mean the same thing.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are created to find out whether a study drug works and is safe for patients.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of these drugs may be new in development and others may have been around for a while but are being studied in different illnesses.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of the important questions answered by these studies are: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side effects does the drug have?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it stop or slow down the illness it is designed to treat?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it work better than current treatments?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it be given alongside other drugs used to treat the same illness?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E258801-C46F-23D6-09A6-FD1A94057A9E}"/>
              </a:ext>
            </a:extLst>
          </p:cNvPr>
          <p:cNvSpPr txBox="1">
            <a:spLocks/>
          </p:cNvSpPr>
          <p:nvPr/>
        </p:nvSpPr>
        <p:spPr bwMode="auto">
          <a:xfrm>
            <a:off x="384490" y="419620"/>
            <a:ext cx="10030968" cy="7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sz="3700" kern="1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is a clinical trial?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DD340-7351-9165-023B-ACD330FE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" y="1356275"/>
            <a:ext cx="460435" cy="460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42C51-92C9-F7B7-1CC9-62423FFBA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0" y="1846692"/>
            <a:ext cx="460435" cy="460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D8709E-0F1E-A51A-BAB7-CDD4D195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0" y="2670689"/>
            <a:ext cx="460435" cy="460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9E5095-2E09-A053-ABE5-17867752E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8" y="3480803"/>
            <a:ext cx="460435" cy="460435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20883F-30D7-4D75-C6B6-7DA031EB5C96}"/>
              </a:ext>
            </a:extLst>
          </p:cNvPr>
          <p:cNvSpPr/>
          <p:nvPr/>
        </p:nvSpPr>
        <p:spPr>
          <a:xfrm>
            <a:off x="937802" y="5591464"/>
            <a:ext cx="10316395" cy="919401"/>
          </a:xfrm>
          <a:prstGeom prst="roundRect">
            <a:avLst/>
          </a:prstGeom>
          <a:gradFill>
            <a:gsLst>
              <a:gs pos="0">
                <a:srgbClr val="F14887"/>
              </a:gs>
              <a:gs pos="35000">
                <a:srgbClr val="FFB1BE"/>
              </a:gs>
              <a:gs pos="100000">
                <a:srgbClr val="FFE2E8"/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drug, from your common pain killer to your cancer drug has been through a clinical trial.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4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4;p43">
            <a:extLst>
              <a:ext uri="{FF2B5EF4-FFF2-40B4-BE49-F238E27FC236}">
                <a16:creationId xmlns:a16="http://schemas.microsoft.com/office/drawing/2014/main" id="{EE602DF7-25F4-9C96-F4AE-668B8BF0B3EE}"/>
              </a:ext>
            </a:extLst>
          </p:cNvPr>
          <p:cNvSpPr txBox="1"/>
          <p:nvPr/>
        </p:nvSpPr>
        <p:spPr>
          <a:xfrm>
            <a:off x="614707" y="1246879"/>
            <a:ext cx="10529282" cy="41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91425" bIns="0" anchor="t" anchorCtr="0">
            <a:noAutofit/>
          </a:bodyPr>
          <a:lstStyle/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answers in every clinical trial must come from scientific data rather than the opinions of doctors, patients, caregivers or families involved.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actual results that are collected as data and monitored during a clinical trial are considered.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results of all studies give doctors information about what to do next for their patients.</a:t>
            </a:r>
          </a:p>
          <a:p>
            <a:pPr marL="91440" marR="9144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important to have participants of every race and ancestry included in studies to understand how the drug works in every patient population.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E258801-C46F-23D6-09A6-FD1A94057A9E}"/>
              </a:ext>
            </a:extLst>
          </p:cNvPr>
          <p:cNvSpPr txBox="1">
            <a:spLocks/>
          </p:cNvSpPr>
          <p:nvPr/>
        </p:nvSpPr>
        <p:spPr bwMode="auto">
          <a:xfrm>
            <a:off x="384490" y="419620"/>
            <a:ext cx="10030968" cy="7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sz="3700" kern="1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is a clinical trial?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DD340-7351-9165-023B-ACD330FE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" y="1356275"/>
            <a:ext cx="460435" cy="460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42C51-92C9-F7B7-1CC9-62423FFBA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0" y="2204078"/>
            <a:ext cx="460435" cy="460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D8709E-0F1E-A51A-BAB7-CDD4D195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9" y="2968565"/>
            <a:ext cx="460435" cy="460435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20883F-30D7-4D75-C6B6-7DA031EB5C96}"/>
              </a:ext>
            </a:extLst>
          </p:cNvPr>
          <p:cNvSpPr/>
          <p:nvPr/>
        </p:nvSpPr>
        <p:spPr>
          <a:xfrm>
            <a:off x="937802" y="5606750"/>
            <a:ext cx="10316395" cy="919401"/>
          </a:xfrm>
          <a:prstGeom prst="roundRect">
            <a:avLst/>
          </a:prstGeom>
          <a:gradFill>
            <a:gsLst>
              <a:gs pos="0">
                <a:srgbClr val="F14887"/>
              </a:gs>
              <a:gs pos="35000">
                <a:srgbClr val="FFB1BE"/>
              </a:gs>
              <a:gs pos="100000">
                <a:srgbClr val="FFE2E8"/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Ultimately, a clinical trial is the only avenue for a drug to gain approval for use to treat the disease it was designed to treat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F9E1E9-6449-7E60-3B34-56D23F763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6" y="3777303"/>
            <a:ext cx="460435" cy="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2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4;p43">
            <a:extLst>
              <a:ext uri="{FF2B5EF4-FFF2-40B4-BE49-F238E27FC236}">
                <a16:creationId xmlns:a16="http://schemas.microsoft.com/office/drawing/2014/main" id="{EE602DF7-25F4-9C96-F4AE-668B8BF0B3EE}"/>
              </a:ext>
            </a:extLst>
          </p:cNvPr>
          <p:cNvSpPr txBox="1"/>
          <p:nvPr/>
        </p:nvSpPr>
        <p:spPr>
          <a:xfrm>
            <a:off x="614707" y="1246879"/>
            <a:ext cx="10529282" cy="43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91425" bIns="0" anchor="t" anchorCtr="0">
            <a:noAutofit/>
          </a:bodyPr>
          <a:lstStyle/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potential patients are invited to participate in a study regardless of race, ancestry, sexual orientation, gender identity or disability status.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Diverse representation matters in studies to understand if results differ in different patient populations.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participant receives the same care, tests, scans, procedures, study visits and follow-ups.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every patient is eligible, and enrollment is based on meeting certain entry requirements: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studies require patients to be &gt; 18 years of age.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studies require that a patient has moderate to severe illness.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E258801-C46F-23D6-09A6-FD1A94057A9E}"/>
              </a:ext>
            </a:extLst>
          </p:cNvPr>
          <p:cNvSpPr txBox="1">
            <a:spLocks/>
          </p:cNvSpPr>
          <p:nvPr/>
        </p:nvSpPr>
        <p:spPr bwMode="auto">
          <a:xfrm>
            <a:off x="384490" y="419620"/>
            <a:ext cx="10030968" cy="7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sz="3700" kern="1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Who is eligible to participate in a clinical trial?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DD340-7351-9165-023B-ACD330FE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" y="1356275"/>
            <a:ext cx="460435" cy="460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42C51-92C9-F7B7-1CC9-62423FFBA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0" y="2204078"/>
            <a:ext cx="460435" cy="460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D8709E-0F1E-A51A-BAB7-CDD4D195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9" y="2997440"/>
            <a:ext cx="460435" cy="460435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20883F-30D7-4D75-C6B6-7DA031EB5C96}"/>
              </a:ext>
            </a:extLst>
          </p:cNvPr>
          <p:cNvSpPr/>
          <p:nvPr/>
        </p:nvSpPr>
        <p:spPr>
          <a:xfrm>
            <a:off x="937802" y="5605959"/>
            <a:ext cx="10316395" cy="837676"/>
          </a:xfrm>
          <a:prstGeom prst="roundRect">
            <a:avLst/>
          </a:prstGeom>
          <a:gradFill>
            <a:gsLst>
              <a:gs pos="0">
                <a:srgbClr val="F14887"/>
              </a:gs>
              <a:gs pos="35000">
                <a:srgbClr val="FFB1BE"/>
              </a:gs>
              <a:gs pos="100000">
                <a:srgbClr val="FFE2E8"/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1440" marR="91440" lvl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this diligent monitoring, patients get personalized care from doctors in nurses while in clinical research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C52BA0-208B-6A43-C535-9DB8D894A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0" y="3790802"/>
            <a:ext cx="460435" cy="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4;p43">
            <a:extLst>
              <a:ext uri="{FF2B5EF4-FFF2-40B4-BE49-F238E27FC236}">
                <a16:creationId xmlns:a16="http://schemas.microsoft.com/office/drawing/2014/main" id="{EE602DF7-25F4-9C96-F4AE-668B8BF0B3EE}"/>
              </a:ext>
            </a:extLst>
          </p:cNvPr>
          <p:cNvSpPr txBox="1"/>
          <p:nvPr/>
        </p:nvSpPr>
        <p:spPr>
          <a:xfrm>
            <a:off x="614706" y="1246879"/>
            <a:ext cx="11147147" cy="53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91425" bIns="0" anchor="t" anchorCtr="0">
            <a:noAutofit/>
          </a:bodyPr>
          <a:lstStyle/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well-designed clinical trial is crucial to ensure that: 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53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pecific outcomes are met,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53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esearchers’ ultimate questions are answered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lead researcher in charge of the trial of a specific study is called the </a:t>
            </a:r>
            <a:r>
              <a:rPr lang="en-US" sz="2400" b="1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Principal Investigator (PI)</a:t>
            </a:r>
            <a:r>
              <a:rPr lang="en-US" sz="24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PI works with a team of health professionals, often including social workers and study nurses. 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is also typically a study coordinator, who oversees the administration of the trial.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Clinical trials are dictated by a </a:t>
            </a:r>
            <a:r>
              <a:rPr lang="en-US" sz="2400" b="1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en-US" sz="24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which is a design plan that outlines: 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hypothesis the researchers will be testing,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methods they will use to do so,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additional details such as the administration methods, dosage, schedule of study visits, follow-up and monitoring procedures, and enrollment criteria. 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E258801-C46F-23D6-09A6-FD1A94057A9E}"/>
              </a:ext>
            </a:extLst>
          </p:cNvPr>
          <p:cNvSpPr txBox="1">
            <a:spLocks/>
          </p:cNvSpPr>
          <p:nvPr/>
        </p:nvSpPr>
        <p:spPr bwMode="auto">
          <a:xfrm>
            <a:off x="384490" y="419620"/>
            <a:ext cx="10030968" cy="7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sz="3700" kern="1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is a clinical trial generally structured?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DD340-7351-9165-023B-ACD330FE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" y="1356275"/>
            <a:ext cx="460435" cy="460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42C51-92C9-F7B7-1CC9-62423FFBA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9" y="2688363"/>
            <a:ext cx="460435" cy="460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D8709E-0F1E-A51A-BAB7-CDD4D195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9" y="3944489"/>
            <a:ext cx="460435" cy="460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1E5BBC-5EAD-E6DB-28E8-5828FF567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9" y="4436655"/>
            <a:ext cx="460435" cy="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8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4;p43">
            <a:extLst>
              <a:ext uri="{FF2B5EF4-FFF2-40B4-BE49-F238E27FC236}">
                <a16:creationId xmlns:a16="http://schemas.microsoft.com/office/drawing/2014/main" id="{EE602DF7-25F4-9C96-F4AE-668B8BF0B3EE}"/>
              </a:ext>
            </a:extLst>
          </p:cNvPr>
          <p:cNvSpPr txBox="1"/>
          <p:nvPr/>
        </p:nvSpPr>
        <p:spPr>
          <a:xfrm>
            <a:off x="614707" y="1246879"/>
            <a:ext cx="10529282" cy="41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91425" bIns="0" anchor="t" anchorCtr="0">
            <a:noAutofit/>
          </a:bodyPr>
          <a:lstStyle/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b="1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Enrollment criteria</a:t>
            </a:r>
            <a:r>
              <a:rPr lang="en-US" sz="24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specify who can participate in the study and help eliminate any potential confounding factors from the trial to ensure it is as accurate as </a:t>
            </a:r>
            <a:r>
              <a:rPr lang="en-US" sz="2400" dirty="0">
                <a:solidFill>
                  <a:srgbClr val="653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possible.</a:t>
            </a:r>
            <a:endParaRPr lang="en-US" sz="2400" b="0" i="0" dirty="0">
              <a:solidFill>
                <a:srgbClr val="653C8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Inclusion criteria are qualifications that a subject must meet to participate in the trial.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Exclusion criteria disqualify subjects from participation.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studies are comparative, meaning: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patients will get the standard treatment + the study drug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Others will get the standard treatment + placebo</a:t>
            </a:r>
          </a:p>
          <a:p>
            <a:pPr marL="91440" marR="9144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there is no standard treatment approved for an illness, a patient may only get the study drug or the placebo.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E258801-C46F-23D6-09A6-FD1A94057A9E}"/>
              </a:ext>
            </a:extLst>
          </p:cNvPr>
          <p:cNvSpPr txBox="1">
            <a:spLocks/>
          </p:cNvSpPr>
          <p:nvPr/>
        </p:nvSpPr>
        <p:spPr bwMode="auto">
          <a:xfrm>
            <a:off x="384490" y="419620"/>
            <a:ext cx="10030968" cy="7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sz="3700" kern="1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is a clinical trial generally structured?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DD340-7351-9165-023B-ACD330FE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" y="1356275"/>
            <a:ext cx="460435" cy="460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42C51-92C9-F7B7-1CC9-62423FFBA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5" y="3391501"/>
            <a:ext cx="460435" cy="460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D8709E-0F1E-A51A-BAB7-CDD4D195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9" y="4714843"/>
            <a:ext cx="460435" cy="460435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20883F-30D7-4D75-C6B6-7DA031EB5C96}"/>
              </a:ext>
            </a:extLst>
          </p:cNvPr>
          <p:cNvSpPr/>
          <p:nvPr/>
        </p:nvSpPr>
        <p:spPr>
          <a:xfrm>
            <a:off x="937802" y="5968464"/>
            <a:ext cx="10316395" cy="469916"/>
          </a:xfrm>
          <a:prstGeom prst="roundRect">
            <a:avLst/>
          </a:prstGeom>
          <a:gradFill>
            <a:gsLst>
              <a:gs pos="0">
                <a:srgbClr val="F14887"/>
              </a:gs>
              <a:gs pos="35000">
                <a:srgbClr val="FFB1BE"/>
              </a:gs>
              <a:gs pos="100000">
                <a:srgbClr val="FFE2E8"/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1440" marR="91440" lvl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are designed to remove bias</a:t>
            </a:r>
          </a:p>
        </p:txBody>
      </p:sp>
    </p:spTree>
    <p:extLst>
      <p:ext uri="{BB962C8B-B14F-4D97-AF65-F5344CB8AC3E}">
        <p14:creationId xmlns:p14="http://schemas.microsoft.com/office/powerpoint/2010/main" val="13336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4;p43">
            <a:extLst>
              <a:ext uri="{FF2B5EF4-FFF2-40B4-BE49-F238E27FC236}">
                <a16:creationId xmlns:a16="http://schemas.microsoft.com/office/drawing/2014/main" id="{EE602DF7-25F4-9C96-F4AE-668B8BF0B3EE}"/>
              </a:ext>
            </a:extLst>
          </p:cNvPr>
          <p:cNvSpPr txBox="1"/>
          <p:nvPr/>
        </p:nvSpPr>
        <p:spPr>
          <a:xfrm>
            <a:off x="614707" y="1246879"/>
            <a:ext cx="10529282" cy="41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91425" bIns="0" anchor="t" anchorCtr="0">
            <a:noAutofit/>
          </a:bodyPr>
          <a:lstStyle/>
          <a:p>
            <a:pPr marL="91440" marR="9144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can also be randomized and put into separate groups </a:t>
            </a:r>
            <a:r>
              <a:rPr lang="en-US" sz="24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minimize the differences between the controlled and the experimental groups. </a:t>
            </a:r>
          </a:p>
          <a:p>
            <a:pPr marL="91440" marR="9144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b="1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Randomization</a:t>
            </a:r>
            <a:r>
              <a:rPr lang="en-US" sz="24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helps to reduce selection bias and ensure the trial is the same in every way except that one group is receiving the trial medication, and one is not. </a:t>
            </a: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Another method used to reduce bias is called </a:t>
            </a:r>
            <a:r>
              <a:rPr lang="en-US" sz="2400" b="1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blinding.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53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</a:t>
            </a: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single-blind</a:t>
            </a: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study one group, either participants or researchers, does not know which therapy the participant is taking. </a:t>
            </a:r>
          </a:p>
          <a:p>
            <a:pPr marL="434340" marR="9144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53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</a:t>
            </a: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double-blind</a:t>
            </a:r>
            <a:r>
              <a:rPr lang="en-US" sz="2000" b="0" i="0" dirty="0">
                <a:solidFill>
                  <a:srgbClr val="653C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study, neither group knows who is receiving the experimental therapy and who is receiving a placebo or other therapy. 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" marR="91440" lvl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Comparative studies are often done under double-blind conditions.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E258801-C46F-23D6-09A6-FD1A94057A9E}"/>
              </a:ext>
            </a:extLst>
          </p:cNvPr>
          <p:cNvSpPr txBox="1">
            <a:spLocks/>
          </p:cNvSpPr>
          <p:nvPr/>
        </p:nvSpPr>
        <p:spPr bwMode="auto">
          <a:xfrm>
            <a:off x="384490" y="419620"/>
            <a:ext cx="10030968" cy="7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sz="3700" kern="1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is a clinical trial generally structured?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DD340-7351-9165-023B-ACD330FE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" y="1356275"/>
            <a:ext cx="460435" cy="460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42C51-92C9-F7B7-1CC9-62423FFBA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" y="2175287"/>
            <a:ext cx="460435" cy="460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D8709E-0F1E-A51A-BAB7-CDD4D195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" y="2994299"/>
            <a:ext cx="460435" cy="460435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20883F-30D7-4D75-C6B6-7DA031EB5C96}"/>
              </a:ext>
            </a:extLst>
          </p:cNvPr>
          <p:cNvSpPr/>
          <p:nvPr/>
        </p:nvSpPr>
        <p:spPr>
          <a:xfrm>
            <a:off x="937802" y="5722661"/>
            <a:ext cx="10316395" cy="837676"/>
          </a:xfrm>
          <a:prstGeom prst="roundRect">
            <a:avLst/>
          </a:prstGeom>
          <a:gradFill>
            <a:gsLst>
              <a:gs pos="0">
                <a:srgbClr val="F14887"/>
              </a:gs>
              <a:gs pos="35000">
                <a:srgbClr val="FFB1BE"/>
              </a:gs>
              <a:gs pos="100000">
                <a:srgbClr val="FFE2E8"/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1440" marR="91440" lvl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always safety procedures in place to monitor the well-being of every patient at every stage of every study.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C52BA0-208B-6A43-C535-9DB8D894A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3" y="3470723"/>
            <a:ext cx="460435" cy="460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E58D24-B8F3-1B2A-A002-EE05C6212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" y="4859566"/>
            <a:ext cx="460435" cy="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3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53042C-1ED1-B466-CA12-539EDC090C50}"/>
              </a:ext>
            </a:extLst>
          </p:cNvPr>
          <p:cNvSpPr/>
          <p:nvPr/>
        </p:nvSpPr>
        <p:spPr>
          <a:xfrm>
            <a:off x="9245350" y="1361326"/>
            <a:ext cx="2792494" cy="5224409"/>
          </a:xfrm>
          <a:prstGeom prst="roundRect">
            <a:avLst/>
          </a:prstGeom>
          <a:solidFill>
            <a:srgbClr val="267B7D">
              <a:alpha val="69020"/>
            </a:srgbClr>
          </a:solidFill>
          <a:ln>
            <a:solidFill>
              <a:srgbClr val="3299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2C4563-6DD9-7AC6-5FC8-2097BD62E126}"/>
              </a:ext>
            </a:extLst>
          </p:cNvPr>
          <p:cNvSpPr/>
          <p:nvPr/>
        </p:nvSpPr>
        <p:spPr>
          <a:xfrm>
            <a:off x="3488408" y="1361326"/>
            <a:ext cx="2792495" cy="5224409"/>
          </a:xfrm>
          <a:prstGeom prst="roundRect">
            <a:avLst/>
          </a:prstGeom>
          <a:gradFill flip="none" rotWithShape="1">
            <a:gsLst>
              <a:gs pos="0">
                <a:srgbClr val="267B7D"/>
              </a:gs>
              <a:gs pos="51000">
                <a:srgbClr val="267B7D">
                  <a:alpha val="81961"/>
                </a:srgbClr>
              </a:gs>
              <a:gs pos="100000">
                <a:srgbClr val="47A1A3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6B4FCF-4BC0-C7B7-40AF-D72C85CB3F65}"/>
              </a:ext>
            </a:extLst>
          </p:cNvPr>
          <p:cNvSpPr/>
          <p:nvPr/>
        </p:nvSpPr>
        <p:spPr>
          <a:xfrm>
            <a:off x="484094" y="1361326"/>
            <a:ext cx="2911611" cy="5224410"/>
          </a:xfrm>
          <a:prstGeom prst="roundRect">
            <a:avLst/>
          </a:prstGeom>
          <a:solidFill>
            <a:srgbClr val="267B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3E7AB-3E8F-B02A-40A3-AC40C3A3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6" y="2082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+mj-lt"/>
              </a:rPr>
              <a:t>What are the phases of a clinical trial?</a:t>
            </a:r>
          </a:p>
        </p:txBody>
      </p:sp>
      <p:sp>
        <p:nvSpPr>
          <p:cNvPr id="4" name="Google Shape;386;p54">
            <a:extLst>
              <a:ext uri="{FF2B5EF4-FFF2-40B4-BE49-F238E27FC236}">
                <a16:creationId xmlns:a16="http://schemas.microsoft.com/office/drawing/2014/main" id="{E652DB40-A203-5B14-D914-23D2822BB87B}"/>
              </a:ext>
            </a:extLst>
          </p:cNvPr>
          <p:cNvSpPr txBox="1"/>
          <p:nvPr/>
        </p:nvSpPr>
        <p:spPr>
          <a:xfrm>
            <a:off x="584875" y="1361326"/>
            <a:ext cx="2710047" cy="481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Phase 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Is it safe?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19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Uses small number of participants for safety, toxicity, and dose.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  <a:latin typeface="Open Sans" panose="020B0606030504020204" pitchFamily="34" charset="0"/>
              </a:rPr>
              <a:t>A first few </a:t>
            </a: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participants get a low dose of the treatment.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If there are only minor side effects, the next few get a higher dose.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Process continues until doctors find a dose that’s most likely to work and has acceptable side effects.</a:t>
            </a:r>
          </a:p>
        </p:txBody>
      </p:sp>
      <p:sp>
        <p:nvSpPr>
          <p:cNvPr id="5" name="Google Shape;387;p54">
            <a:extLst>
              <a:ext uri="{FF2B5EF4-FFF2-40B4-BE49-F238E27FC236}">
                <a16:creationId xmlns:a16="http://schemas.microsoft.com/office/drawing/2014/main" id="{2DC33D3F-F6CB-7EA4-1B6C-886555E3076F}"/>
              </a:ext>
            </a:extLst>
          </p:cNvPr>
          <p:cNvSpPr txBox="1"/>
          <p:nvPr/>
        </p:nvSpPr>
        <p:spPr>
          <a:xfrm>
            <a:off x="3549963" y="1361326"/>
            <a:ext cx="2656336" cy="457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Phase II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Does it work?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ts val="2400"/>
              <a:buFont typeface="Arial"/>
              <a:buNone/>
            </a:pPr>
            <a:endParaRPr lang="en-US" sz="2400" b="1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  <a:latin typeface="Open Sans" panose="020B0606030504020204" pitchFamily="34" charset="0"/>
              </a:rPr>
              <a:t>T</a:t>
            </a: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ests the efficacy on a larger number of participants.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Often runs longer than Phase I (several months to a few years).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As the study progresses, the treatment’s efficacy influences the decision to either advance to Phase III trials or to terminate the study.</a:t>
            </a: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2DD1A20D-7265-787D-8D82-508AE4C227F1}"/>
              </a:ext>
            </a:extLst>
          </p:cNvPr>
          <p:cNvSpPr/>
          <p:nvPr/>
        </p:nvSpPr>
        <p:spPr>
          <a:xfrm>
            <a:off x="6360557" y="1361326"/>
            <a:ext cx="2792494" cy="5224409"/>
          </a:xfrm>
          <a:prstGeom prst="roundRect">
            <a:avLst/>
          </a:prstGeom>
          <a:gradFill flip="none" rotWithShape="1">
            <a:gsLst>
              <a:gs pos="0">
                <a:srgbClr val="2E9EA2"/>
              </a:gs>
              <a:gs pos="50000">
                <a:srgbClr val="469496"/>
              </a:gs>
              <a:gs pos="88000">
                <a:srgbClr val="6FA5A5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387;p54">
            <a:extLst>
              <a:ext uri="{FF2B5EF4-FFF2-40B4-BE49-F238E27FC236}">
                <a16:creationId xmlns:a16="http://schemas.microsoft.com/office/drawing/2014/main" id="{188701D8-40AE-1503-C376-363A93455810}"/>
              </a:ext>
            </a:extLst>
          </p:cNvPr>
          <p:cNvSpPr txBox="1"/>
          <p:nvPr/>
        </p:nvSpPr>
        <p:spPr>
          <a:xfrm>
            <a:off x="6401508" y="1376452"/>
            <a:ext cx="2792495" cy="509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Phase III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Is it better?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ts val="2400"/>
              <a:buFont typeface="Arial"/>
              <a:buNone/>
            </a:pPr>
            <a:endParaRPr lang="en-US" sz="2400" b="1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  <a:latin typeface="Open Sans" panose="020B0606030504020204" pitchFamily="34" charset="0"/>
              </a:rPr>
              <a:t>C</a:t>
            </a: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ompare the safety/efficacy of the new treatment against the current standard treatment.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  <a:latin typeface="Open Sans" panose="020B0606030504020204" pitchFamily="34" charset="0"/>
              </a:rPr>
              <a:t>I</a:t>
            </a: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ncludes a larger number of patients and can last several years.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Often carried out in many locations at the same time.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Data will be submitted to the FDA (or other authorities as evidence for approval.</a:t>
            </a:r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11" name="Google Shape;387;p54">
            <a:extLst>
              <a:ext uri="{FF2B5EF4-FFF2-40B4-BE49-F238E27FC236}">
                <a16:creationId xmlns:a16="http://schemas.microsoft.com/office/drawing/2014/main" id="{E53D7136-6229-E42C-2095-7CD245C6D4F1}"/>
              </a:ext>
            </a:extLst>
          </p:cNvPr>
          <p:cNvSpPr txBox="1"/>
          <p:nvPr/>
        </p:nvSpPr>
        <p:spPr>
          <a:xfrm>
            <a:off x="9294746" y="1365369"/>
            <a:ext cx="2718714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Phase IV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Furthering Knowledge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Once the therapy has been approved and brought to market, studies may continue. 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Despite multiple phases of testing rare or long-</a:t>
            </a:r>
            <a:r>
              <a:rPr lang="en-US" sz="1700" dirty="0">
                <a:solidFill>
                  <a:srgbClr val="FFFFFF"/>
                </a:solidFill>
                <a:latin typeface="Open Sans" panose="020B0606030504020204" pitchFamily="34" charset="0"/>
              </a:rPr>
              <a:t>term </a:t>
            </a: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side effects may not be known.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Studies continue to monitor the therapy’s performance and determine whether its effectiveness is long-lasting.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17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_Office Theme">
  <a:themeElements>
    <a:clrScheme name="Custom 36">
      <a:dk1>
        <a:srgbClr val="595959"/>
      </a:dk1>
      <a:lt1>
        <a:srgbClr val="FFFFFF"/>
      </a:lt1>
      <a:dk2>
        <a:srgbClr val="002A5C"/>
      </a:dk2>
      <a:lt2>
        <a:srgbClr val="F2F2F2"/>
      </a:lt2>
      <a:accent1>
        <a:srgbClr val="12AFD4"/>
      </a:accent1>
      <a:accent2>
        <a:srgbClr val="F17221"/>
      </a:accent2>
      <a:accent3>
        <a:srgbClr val="EFC7A6"/>
      </a:accent3>
      <a:accent4>
        <a:srgbClr val="258B3D"/>
      </a:accent4>
      <a:accent5>
        <a:srgbClr val="0E7DAA"/>
      </a:accent5>
      <a:accent6>
        <a:srgbClr val="002A5C"/>
      </a:accent6>
      <a:hlink>
        <a:srgbClr val="002A5C"/>
      </a:hlink>
      <a:folHlink>
        <a:srgbClr val="002A5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0BAD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2E3264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1 Board of Directors Meeting 11Jul2014" id="{BEED1BF6-052F-40C9-97E0-1D605844E9A1}" vid="{C4D04D8B-D238-42C3-9031-02389F832A12}"/>
    </a:ext>
  </a:extLst>
</a:theme>
</file>

<file path=ppt/theme/theme3.xml><?xml version="1.0" encoding="utf-8"?>
<a:theme xmlns:a="http://schemas.openxmlformats.org/drawingml/2006/main" name="2_Roche_PPT theme_new">
  <a:themeElements>
    <a:clrScheme name="Roche_PPT">
      <a:dk1>
        <a:srgbClr val="000000"/>
      </a:dk1>
      <a:lt1>
        <a:srgbClr val="FFFFFF"/>
      </a:lt1>
      <a:dk2>
        <a:srgbClr val="B1B3B3"/>
      </a:dk2>
      <a:lt2>
        <a:srgbClr val="8B8B8B"/>
      </a:lt2>
      <a:accent1>
        <a:srgbClr val="0066CC"/>
      </a:accent1>
      <a:accent2>
        <a:srgbClr val="A05EB5"/>
      </a:accent2>
      <a:accent3>
        <a:srgbClr val="E20045"/>
      </a:accent3>
      <a:accent4>
        <a:srgbClr val="FFC72B"/>
      </a:accent4>
      <a:accent5>
        <a:srgbClr val="EC8A00"/>
      </a:accent5>
      <a:accent6>
        <a:srgbClr val="0066CC"/>
      </a:accent6>
      <a:hlink>
        <a:srgbClr val="0066CC"/>
      </a:hlink>
      <a:folHlink>
        <a:srgbClr val="E40046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che_PPT  -  Alleen-lezen" id="{F2F55565-E69B-478C-A974-A107AD8FE0A8}" vid="{78F7AFE4-2619-4204-B8AA-C5C918064F9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1320</Words>
  <Application>Microsoft Macintosh PowerPoint</Application>
  <PresentationFormat>Widescreen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Apercu</vt:lpstr>
      <vt:lpstr>Arial</vt:lpstr>
      <vt:lpstr>Calibri</vt:lpstr>
      <vt:lpstr>Calibri Light</vt:lpstr>
      <vt:lpstr>Imago</vt:lpstr>
      <vt:lpstr>Minion</vt:lpstr>
      <vt:lpstr>Open Sans</vt:lpstr>
      <vt:lpstr>Wingdings</vt:lpstr>
      <vt:lpstr>Office Theme</vt:lpstr>
      <vt:lpstr>20_Office Theme</vt:lpstr>
      <vt:lpstr>2_Roche_PPT theme_new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phases of a clinical trial?</vt:lpstr>
      <vt:lpstr>PowerPoint Presentation</vt:lpstr>
      <vt:lpstr>Special thanks to the contributors to this presentation: Michael Levy, MD, PhD Sudarshini Ramanathan, BSc, MBBS, FRACP, PhD  as well as the sponsors of this presentation:     References: Genentech: “What is a Clinical Study”; https://youtu.be/KCmfCWHMi5s?si=vJ9CJZ8AZm2gfL_L https://solvingkidscancer.org/understanding-clinical-trials/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MOG Project</dc:title>
  <dc:creator>Amy Ednie</dc:creator>
  <cp:lastModifiedBy>Julia Lefelar</cp:lastModifiedBy>
  <cp:revision>80</cp:revision>
  <dcterms:created xsi:type="dcterms:W3CDTF">2018-10-02T17:26:43Z</dcterms:created>
  <dcterms:modified xsi:type="dcterms:W3CDTF">2024-01-30T06:37:47Z</dcterms:modified>
</cp:coreProperties>
</file>